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9" r:id="rId17"/>
  </p:sldIdLst>
  <p:sldSz cx="16256000" cy="9144000"/>
  <p:notesSz cx="9144000" cy="16256000"/>
  <p:embeddedFontLst>
    <p:embeddedFont>
      <p:font typeface="MiSans" panose="00000500000000000000" pitchFamily="34" charset="-122"/>
      <p:regular r:id="rId21"/>
    </p:embeddedFont>
    <p:embeddedFont>
      <p:font typeface="MiSans" panose="00000500000000000000" pitchFamily="34" charset="-120"/>
      <p:regular r:id="rId22"/>
    </p:embeddedFont>
    <p:embeddedFont>
      <p:font typeface="Noto Sans SC" panose="020B0200000000000000" pitchFamily="34" charset="-122"/>
      <p:regular r:id="rId23"/>
    </p:embeddedFont>
    <p:embeddedFont>
      <p:font typeface="Noto Sans SC" panose="020B0200000000000000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等线" panose="02010600030101010101" charset="-122"/>
      <p:regular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7d5b1c10dda57eceb3f6bce8613e6b49ab561637"/>
          <p:cNvPicPr>
            <a:picLocks noChangeAspect="1"/>
          </p:cNvPicPr>
          <p:nvPr/>
        </p:nvPicPr>
        <p:blipFill>
          <a:blip r:embed="rId1">
            <a:alphaModFix amt="30000"/>
          </a:blip>
          <a:srcRect t="7813" b="7812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4F6A">
                  <a:alpha val="85000"/>
                </a:srgbClr>
              </a:gs>
              <a:gs pos="100000">
                <a:srgbClr val="8D7B6D">
                  <a:alpha val="7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33400" y="1113367"/>
            <a:ext cx="4610100" cy="558800"/>
          </a:xfrm>
          <a:custGeom>
            <a:avLst/>
            <a:gdLst/>
            <a:ahLst/>
            <a:cxnLst/>
            <a:rect l="l" t="t" r="r" b="b"/>
            <a:pathLst>
              <a:path w="4610100" h="558800">
                <a:moveTo>
                  <a:pt x="50800" y="0"/>
                </a:moveTo>
                <a:lnTo>
                  <a:pt x="4508499" y="0"/>
                </a:lnTo>
                <a:cubicBezTo>
                  <a:pt x="4564612" y="0"/>
                  <a:pt x="4610100" y="45488"/>
                  <a:pt x="4610100" y="101601"/>
                </a:cubicBezTo>
                <a:lnTo>
                  <a:pt x="4610100" y="457199"/>
                </a:lnTo>
                <a:cubicBezTo>
                  <a:pt x="4610100" y="513312"/>
                  <a:pt x="4564612" y="558800"/>
                  <a:pt x="4508499" y="558800"/>
                </a:cubicBezTo>
                <a:lnTo>
                  <a:pt x="50800" y="558800"/>
                </a:lnTo>
                <a:cubicBezTo>
                  <a:pt x="22744" y="558800"/>
                  <a:pt x="0" y="536056"/>
                  <a:pt x="0" y="50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>
              <a:alpha val="25098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533400" y="1113367"/>
            <a:ext cx="50800" cy="558800"/>
          </a:xfrm>
          <a:custGeom>
            <a:avLst/>
            <a:gdLst/>
            <a:ahLst/>
            <a:cxnLst/>
            <a:rect l="l" t="t" r="r" b="b"/>
            <a:pathLst>
              <a:path w="50800" h="558800">
                <a:moveTo>
                  <a:pt x="50800" y="0"/>
                </a:moveTo>
                <a:lnTo>
                  <a:pt x="50800" y="0"/>
                </a:lnTo>
                <a:lnTo>
                  <a:pt x="50800" y="558800"/>
                </a:lnTo>
                <a:lnTo>
                  <a:pt x="50800" y="558800"/>
                </a:lnTo>
                <a:cubicBezTo>
                  <a:pt x="22763" y="558800"/>
                  <a:pt x="0" y="536037"/>
                  <a:pt x="0" y="508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6" name="Text 3"/>
          <p:cNvSpPr/>
          <p:nvPr/>
        </p:nvSpPr>
        <p:spPr>
          <a:xfrm>
            <a:off x="812800" y="1214967"/>
            <a:ext cx="419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kern="0" spc="9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WEB APPLICATION DEVELOPMENT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1976967"/>
            <a:ext cx="15697200" cy="228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 Spring Boot 与 Vue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的图书借阅管理系统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669367"/>
            <a:ext cx="154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汇报：</a:t>
            </a:r>
            <a:endParaRPr lang="zh-CN" altLang="en-US" sz="3000" dirty="0">
              <a:solidFill>
                <a:srgbClr val="F8F5F1">
                  <a:alpha val="90000"/>
                </a:srgbClr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8000" y="5736167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0" name="Shape 7"/>
          <p:cNvSpPr/>
          <p:nvPr/>
        </p:nvSpPr>
        <p:spPr>
          <a:xfrm>
            <a:off x="508000" y="62949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701675" y="647276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2" name="Text 9"/>
          <p:cNvSpPr/>
          <p:nvPr/>
        </p:nvSpPr>
        <p:spPr>
          <a:xfrm>
            <a:off x="1320800" y="6294967"/>
            <a:ext cx="2984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8F5F1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小组成员</a:t>
            </a:r>
            <a:endParaRPr lang="zh-CN" altLang="en-US" sz="1600" dirty="0">
              <a:solidFill>
                <a:srgbClr val="F8F5F1">
                  <a:alpha val="70000"/>
                </a:srgbClr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20800" y="6650567"/>
            <a:ext cx="300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20800" y="7006167"/>
            <a:ext cx="300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00800" y="62949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6578600" y="64727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4888" y="10021"/>
                </a:moveTo>
                <a:cubicBezTo>
                  <a:pt x="130026" y="7243"/>
                  <a:pt x="124023" y="7243"/>
                  <a:pt x="119112" y="10021"/>
                </a:cubicBezTo>
                <a:lnTo>
                  <a:pt x="7987" y="73521"/>
                </a:lnTo>
                <a:cubicBezTo>
                  <a:pt x="1736" y="77093"/>
                  <a:pt x="-1339" y="84435"/>
                  <a:pt x="496" y="91380"/>
                </a:cubicBezTo>
                <a:cubicBezTo>
                  <a:pt x="2332" y="98326"/>
                  <a:pt x="8682" y="103188"/>
                  <a:pt x="15875" y="103188"/>
                </a:cubicBezTo>
                <a:lnTo>
                  <a:pt x="31750" y="103188"/>
                </a:lnTo>
                <a:lnTo>
                  <a:pt x="31750" y="206375"/>
                </a:lnTo>
                <a:lnTo>
                  <a:pt x="31750" y="206375"/>
                </a:lnTo>
                <a:lnTo>
                  <a:pt x="6350" y="225425"/>
                </a:lnTo>
                <a:cubicBezTo>
                  <a:pt x="2332" y="228402"/>
                  <a:pt x="0" y="23311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33114"/>
                  <a:pt x="251668" y="228402"/>
                  <a:pt x="247650" y="225425"/>
                </a:cubicBezTo>
                <a:lnTo>
                  <a:pt x="222250" y="206375"/>
                </a:lnTo>
                <a:lnTo>
                  <a:pt x="222250" y="103188"/>
                </a:lnTo>
                <a:lnTo>
                  <a:pt x="238125" y="103188"/>
                </a:lnTo>
                <a:cubicBezTo>
                  <a:pt x="245318" y="103188"/>
                  <a:pt x="251619" y="98326"/>
                  <a:pt x="253454" y="91380"/>
                </a:cubicBezTo>
                <a:cubicBezTo>
                  <a:pt x="255290" y="84435"/>
                  <a:pt x="252214" y="77093"/>
                  <a:pt x="245963" y="73521"/>
                </a:cubicBezTo>
                <a:lnTo>
                  <a:pt x="134838" y="10021"/>
                </a:lnTo>
                <a:close/>
                <a:moveTo>
                  <a:pt x="198438" y="103188"/>
                </a:moveTo>
                <a:lnTo>
                  <a:pt x="198438" y="206375"/>
                </a:lnTo>
                <a:lnTo>
                  <a:pt x="166688" y="206375"/>
                </a:lnTo>
                <a:lnTo>
                  <a:pt x="166688" y="103188"/>
                </a:lnTo>
                <a:lnTo>
                  <a:pt x="198438" y="103188"/>
                </a:lnTo>
                <a:close/>
                <a:moveTo>
                  <a:pt x="142875" y="103188"/>
                </a:moveTo>
                <a:lnTo>
                  <a:pt x="142875" y="206375"/>
                </a:lnTo>
                <a:lnTo>
                  <a:pt x="111125" y="206375"/>
                </a:lnTo>
                <a:lnTo>
                  <a:pt x="111125" y="103188"/>
                </a:lnTo>
                <a:lnTo>
                  <a:pt x="142875" y="103188"/>
                </a:lnTo>
                <a:close/>
                <a:moveTo>
                  <a:pt x="87313" y="103188"/>
                </a:moveTo>
                <a:lnTo>
                  <a:pt x="87313" y="206375"/>
                </a:lnTo>
                <a:lnTo>
                  <a:pt x="55563" y="206375"/>
                </a:lnTo>
                <a:lnTo>
                  <a:pt x="55563" y="103188"/>
                </a:lnTo>
                <a:lnTo>
                  <a:pt x="87313" y="103188"/>
                </a:lnTo>
                <a:close/>
                <a:moveTo>
                  <a:pt x="127000" y="47625"/>
                </a:moveTo>
                <a:cubicBezTo>
                  <a:pt x="135762" y="47625"/>
                  <a:pt x="142875" y="54738"/>
                  <a:pt x="142875" y="63500"/>
                </a:cubicBezTo>
                <a:cubicBezTo>
                  <a:pt x="142875" y="72262"/>
                  <a:pt x="135762" y="79375"/>
                  <a:pt x="127000" y="79375"/>
                </a:cubicBezTo>
                <a:cubicBezTo>
                  <a:pt x="118238" y="79375"/>
                  <a:pt x="111125" y="72262"/>
                  <a:pt x="111125" y="63500"/>
                </a:cubicBezTo>
                <a:cubicBezTo>
                  <a:pt x="111125" y="54738"/>
                  <a:pt x="118238" y="47625"/>
                  <a:pt x="127000" y="47625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7" name="Text 14"/>
          <p:cNvSpPr/>
          <p:nvPr/>
        </p:nvSpPr>
        <p:spPr>
          <a:xfrm>
            <a:off x="7213600" y="6294967"/>
            <a:ext cx="264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5F1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学院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13600" y="6650567"/>
            <a:ext cx="26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计算机科学与技术学院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13600" y="7006167"/>
            <a:ext cx="26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(人工智能学院)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08000" y="7971367"/>
            <a:ext cx="15240000" cy="8467"/>
          </a:xfrm>
          <a:custGeom>
            <a:avLst/>
            <a:gdLst/>
            <a:ahLst/>
            <a:cxnLst/>
            <a:rect l="l" t="t" r="r" b="b"/>
            <a:pathLst>
              <a:path w="15240000" h="8467">
                <a:moveTo>
                  <a:pt x="0" y="0"/>
                </a:moveTo>
                <a:lnTo>
                  <a:pt x="15240000" y="0"/>
                </a:lnTo>
                <a:lnTo>
                  <a:pt x="152400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8F5F1">
              <a:alpha val="20000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554038" y="83439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2" name="Text 19"/>
          <p:cNvSpPr/>
          <p:nvPr/>
        </p:nvSpPr>
        <p:spPr>
          <a:xfrm>
            <a:off x="946150" y="8280400"/>
            <a:ext cx="132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2025年12月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3204693" y="8343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4" name="Text 21"/>
          <p:cNvSpPr/>
          <p:nvPr/>
        </p:nvSpPr>
        <p:spPr>
          <a:xfrm>
            <a:off x="13625381" y="8280400"/>
            <a:ext cx="223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 Boot + Vue 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14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CORE FUNCTIONS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管理员端 - 借阅监管与推荐维护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533400" y="1879600"/>
            <a:ext cx="7442200" cy="4521200"/>
          </a:xfrm>
          <a:custGeom>
            <a:avLst/>
            <a:gdLst/>
            <a:ahLst/>
            <a:cxnLst/>
            <a:rect l="l" t="t" r="r" b="b"/>
            <a:pathLst>
              <a:path w="7442200" h="4521200">
                <a:moveTo>
                  <a:pt x="50800" y="0"/>
                </a:moveTo>
                <a:lnTo>
                  <a:pt x="7289790" y="0"/>
                </a:lnTo>
                <a:cubicBezTo>
                  <a:pt x="7373964" y="0"/>
                  <a:pt x="7442200" y="68236"/>
                  <a:pt x="7442200" y="152410"/>
                </a:cubicBezTo>
                <a:lnTo>
                  <a:pt x="7442200" y="4368790"/>
                </a:lnTo>
                <a:cubicBezTo>
                  <a:pt x="7442200" y="4452964"/>
                  <a:pt x="7373964" y="4521200"/>
                  <a:pt x="7289790" y="4521200"/>
                </a:cubicBezTo>
                <a:lnTo>
                  <a:pt x="50800" y="4521200"/>
                </a:lnTo>
                <a:cubicBezTo>
                  <a:pt x="22763" y="4521200"/>
                  <a:pt x="0" y="4498437"/>
                  <a:pt x="0" y="447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533400" y="1879600"/>
            <a:ext cx="50800" cy="4521200"/>
          </a:xfrm>
          <a:custGeom>
            <a:avLst/>
            <a:gdLst/>
            <a:ahLst/>
            <a:cxnLst/>
            <a:rect l="l" t="t" r="r" b="b"/>
            <a:pathLst>
              <a:path w="50800" h="4521200">
                <a:moveTo>
                  <a:pt x="50800" y="0"/>
                </a:moveTo>
                <a:lnTo>
                  <a:pt x="50800" y="0"/>
                </a:lnTo>
                <a:lnTo>
                  <a:pt x="50800" y="4521200"/>
                </a:lnTo>
                <a:lnTo>
                  <a:pt x="50800" y="4521200"/>
                </a:lnTo>
                <a:cubicBezTo>
                  <a:pt x="22763" y="4521200"/>
                  <a:pt x="0" y="4498437"/>
                  <a:pt x="0" y="447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7" name="Shape 5"/>
          <p:cNvSpPr/>
          <p:nvPr/>
        </p:nvSpPr>
        <p:spPr>
          <a:xfrm>
            <a:off x="8128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D7B6D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965200" y="228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9" name="Text 7"/>
          <p:cNvSpPr/>
          <p:nvPr/>
        </p:nvSpPr>
        <p:spPr>
          <a:xfrm>
            <a:off x="1574800" y="22352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借阅监管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2946400"/>
            <a:ext cx="70104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管理员可</a:t>
            </a:r>
            <a:r>
              <a:rPr lang="en-US" sz="1600" b="1" dirty="0">
                <a:solidFill>
                  <a:srgbClr val="8D7B6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实时查看全馆借阅记录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,按状态筛选,掌握图书流转情况。支持对未归还记录进行催还、延期及删除等操作。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8100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31863" y="3949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13" name="Text 11"/>
          <p:cNvSpPr/>
          <p:nvPr/>
        </p:nvSpPr>
        <p:spPr>
          <a:xfrm>
            <a:off x="1301750" y="39116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实时监控借阅状态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2800" y="44196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946150" y="455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28575"/>
                </a:moveTo>
                <a:cubicBezTo>
                  <a:pt x="8528" y="28575"/>
                  <a:pt x="3304" y="32058"/>
                  <a:pt x="1072" y="37415"/>
                </a:cubicBezTo>
                <a:cubicBezTo>
                  <a:pt x="-1161" y="42773"/>
                  <a:pt x="89" y="48890"/>
                  <a:pt x="4197" y="52953"/>
                </a:cubicBezTo>
                <a:lnTo>
                  <a:pt x="85725" y="134526"/>
                </a:lnTo>
                <a:lnTo>
                  <a:pt x="85725" y="185738"/>
                </a:lnTo>
                <a:cubicBezTo>
                  <a:pt x="85725" y="189533"/>
                  <a:pt x="87243" y="193149"/>
                  <a:pt x="89922" y="195828"/>
                </a:cubicBezTo>
                <a:lnTo>
                  <a:pt x="118497" y="224403"/>
                </a:lnTo>
                <a:cubicBezTo>
                  <a:pt x="122605" y="228511"/>
                  <a:pt x="128721" y="229716"/>
                  <a:pt x="134079" y="227484"/>
                </a:cubicBezTo>
                <a:cubicBezTo>
                  <a:pt x="139437" y="225251"/>
                  <a:pt x="142875" y="220072"/>
                  <a:pt x="142875" y="214313"/>
                </a:cubicBezTo>
                <a:lnTo>
                  <a:pt x="142875" y="134526"/>
                </a:lnTo>
                <a:lnTo>
                  <a:pt x="224403" y="52998"/>
                </a:lnTo>
                <a:cubicBezTo>
                  <a:pt x="228511" y="48890"/>
                  <a:pt x="229716" y="42773"/>
                  <a:pt x="227484" y="37415"/>
                </a:cubicBezTo>
                <a:cubicBezTo>
                  <a:pt x="225251" y="32058"/>
                  <a:pt x="220072" y="28575"/>
                  <a:pt x="214313" y="28575"/>
                </a:cubicBezTo>
                <a:lnTo>
                  <a:pt x="14288" y="28575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Text 14"/>
          <p:cNvSpPr/>
          <p:nvPr/>
        </p:nvSpPr>
        <p:spPr>
          <a:xfrm>
            <a:off x="1301750" y="45212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多条件筛选查询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2800" y="50292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960438" y="51689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0"/>
                </a:moveTo>
                <a:cubicBezTo>
                  <a:pt x="92110" y="0"/>
                  <a:pt x="85725" y="6385"/>
                  <a:pt x="85725" y="14288"/>
                </a:cubicBezTo>
                <a:lnTo>
                  <a:pt x="85725" y="15716"/>
                </a:lnTo>
                <a:cubicBezTo>
                  <a:pt x="53132" y="22324"/>
                  <a:pt x="28575" y="51167"/>
                  <a:pt x="28575" y="85725"/>
                </a:cubicBezTo>
                <a:lnTo>
                  <a:pt x="28575" y="95414"/>
                </a:lnTo>
                <a:cubicBezTo>
                  <a:pt x="28575" y="116890"/>
                  <a:pt x="21253" y="137740"/>
                  <a:pt x="7858" y="154528"/>
                </a:cubicBezTo>
                <a:lnTo>
                  <a:pt x="3483" y="159975"/>
                </a:lnTo>
                <a:cubicBezTo>
                  <a:pt x="1206" y="162788"/>
                  <a:pt x="0" y="166271"/>
                  <a:pt x="0" y="169887"/>
                </a:cubicBezTo>
                <a:cubicBezTo>
                  <a:pt x="0" y="178638"/>
                  <a:pt x="7099" y="185738"/>
                  <a:pt x="15850" y="185738"/>
                </a:cubicBezTo>
                <a:lnTo>
                  <a:pt x="184130" y="185738"/>
                </a:lnTo>
                <a:cubicBezTo>
                  <a:pt x="192881" y="185738"/>
                  <a:pt x="199980" y="178638"/>
                  <a:pt x="199980" y="169887"/>
                </a:cubicBezTo>
                <a:cubicBezTo>
                  <a:pt x="199980" y="166271"/>
                  <a:pt x="198775" y="162788"/>
                  <a:pt x="196498" y="159975"/>
                </a:cubicBezTo>
                <a:lnTo>
                  <a:pt x="192122" y="154528"/>
                </a:lnTo>
                <a:cubicBezTo>
                  <a:pt x="178772" y="137740"/>
                  <a:pt x="171450" y="116890"/>
                  <a:pt x="171450" y="95414"/>
                </a:cubicBezTo>
                <a:lnTo>
                  <a:pt x="171450" y="85725"/>
                </a:lnTo>
                <a:cubicBezTo>
                  <a:pt x="171450" y="51167"/>
                  <a:pt x="146893" y="22324"/>
                  <a:pt x="114300" y="15716"/>
                </a:cubicBezTo>
                <a:lnTo>
                  <a:pt x="114300" y="14287"/>
                </a:lnTo>
                <a:cubicBezTo>
                  <a:pt x="114300" y="6385"/>
                  <a:pt x="107915" y="0"/>
                  <a:pt x="100013" y="0"/>
                </a:cubicBezTo>
                <a:close/>
                <a:moveTo>
                  <a:pt x="72330" y="207169"/>
                </a:moveTo>
                <a:cubicBezTo>
                  <a:pt x="75501" y="219492"/>
                  <a:pt x="86707" y="228600"/>
                  <a:pt x="100013" y="228600"/>
                </a:cubicBezTo>
                <a:cubicBezTo>
                  <a:pt x="113318" y="228600"/>
                  <a:pt x="124524" y="219492"/>
                  <a:pt x="127695" y="207169"/>
                </a:cubicBezTo>
                <a:lnTo>
                  <a:pt x="72330" y="207169"/>
                </a:lnTo>
                <a:close/>
              </a:path>
            </a:pathLst>
          </a:custGeom>
          <a:solidFill>
            <a:srgbClr val="8D7B6D"/>
          </a:solidFill>
        </p:spPr>
      </p:sp>
      <p:sp>
        <p:nvSpPr>
          <p:cNvPr id="19" name="Text 17"/>
          <p:cNvSpPr/>
          <p:nvPr/>
        </p:nvSpPr>
        <p:spPr>
          <a:xfrm>
            <a:off x="1301750" y="51308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一键催还提醒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2800" y="56388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960438" y="57785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100013" y="85725"/>
                </a:moveTo>
                <a:cubicBezTo>
                  <a:pt x="94074" y="85725"/>
                  <a:pt x="89297" y="90502"/>
                  <a:pt x="89297" y="96441"/>
                </a:cubicBezTo>
                <a:lnTo>
                  <a:pt x="89297" y="117872"/>
                </a:lnTo>
                <a:lnTo>
                  <a:pt x="67866" y="117872"/>
                </a:lnTo>
                <a:cubicBezTo>
                  <a:pt x="61927" y="117872"/>
                  <a:pt x="57150" y="122649"/>
                  <a:pt x="57150" y="128588"/>
                </a:cubicBezTo>
                <a:cubicBezTo>
                  <a:pt x="57150" y="134526"/>
                  <a:pt x="61927" y="139303"/>
                  <a:pt x="67866" y="139303"/>
                </a:cubicBezTo>
                <a:lnTo>
                  <a:pt x="89297" y="139303"/>
                </a:lnTo>
                <a:lnTo>
                  <a:pt x="89297" y="160734"/>
                </a:lnTo>
                <a:cubicBezTo>
                  <a:pt x="89297" y="166673"/>
                  <a:pt x="94074" y="171450"/>
                  <a:pt x="100013" y="171450"/>
                </a:cubicBezTo>
                <a:cubicBezTo>
                  <a:pt x="105951" y="171450"/>
                  <a:pt x="110728" y="166673"/>
                  <a:pt x="110728" y="160734"/>
                </a:cubicBezTo>
                <a:lnTo>
                  <a:pt x="110728" y="139303"/>
                </a:lnTo>
                <a:lnTo>
                  <a:pt x="132159" y="139303"/>
                </a:lnTo>
                <a:cubicBezTo>
                  <a:pt x="138098" y="139303"/>
                  <a:pt x="142875" y="134526"/>
                  <a:pt x="142875" y="128588"/>
                </a:cubicBezTo>
                <a:cubicBezTo>
                  <a:pt x="142875" y="122649"/>
                  <a:pt x="138098" y="117872"/>
                  <a:pt x="132159" y="117872"/>
                </a:cubicBezTo>
                <a:lnTo>
                  <a:pt x="110728" y="117872"/>
                </a:lnTo>
                <a:lnTo>
                  <a:pt x="110728" y="96441"/>
                </a:lnTo>
                <a:cubicBezTo>
                  <a:pt x="110728" y="90502"/>
                  <a:pt x="105951" y="85725"/>
                  <a:pt x="100013" y="85725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2" name="Text 20"/>
          <p:cNvSpPr/>
          <p:nvPr/>
        </p:nvSpPr>
        <p:spPr>
          <a:xfrm>
            <a:off x="1301750" y="57404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延期处理支持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05800" y="1879600"/>
            <a:ext cx="7442200" cy="4521200"/>
          </a:xfrm>
          <a:custGeom>
            <a:avLst/>
            <a:gdLst/>
            <a:ahLst/>
            <a:cxnLst/>
            <a:rect l="l" t="t" r="r" b="b"/>
            <a:pathLst>
              <a:path w="7442200" h="4521200">
                <a:moveTo>
                  <a:pt x="50800" y="0"/>
                </a:moveTo>
                <a:lnTo>
                  <a:pt x="7289790" y="0"/>
                </a:lnTo>
                <a:cubicBezTo>
                  <a:pt x="7373964" y="0"/>
                  <a:pt x="7442200" y="68236"/>
                  <a:pt x="7442200" y="152410"/>
                </a:cubicBezTo>
                <a:lnTo>
                  <a:pt x="7442200" y="4368790"/>
                </a:lnTo>
                <a:cubicBezTo>
                  <a:pt x="7442200" y="4452964"/>
                  <a:pt x="7373964" y="4521200"/>
                  <a:pt x="7289790" y="4521200"/>
                </a:cubicBezTo>
                <a:lnTo>
                  <a:pt x="50800" y="4521200"/>
                </a:lnTo>
                <a:cubicBezTo>
                  <a:pt x="22763" y="4521200"/>
                  <a:pt x="0" y="4498437"/>
                  <a:pt x="0" y="447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Shape 22"/>
          <p:cNvSpPr/>
          <p:nvPr/>
        </p:nvSpPr>
        <p:spPr>
          <a:xfrm>
            <a:off x="8305800" y="1879600"/>
            <a:ext cx="50800" cy="4521200"/>
          </a:xfrm>
          <a:custGeom>
            <a:avLst/>
            <a:gdLst/>
            <a:ahLst/>
            <a:cxnLst/>
            <a:rect l="l" t="t" r="r" b="b"/>
            <a:pathLst>
              <a:path w="50800" h="4521200">
                <a:moveTo>
                  <a:pt x="50800" y="0"/>
                </a:moveTo>
                <a:lnTo>
                  <a:pt x="50800" y="0"/>
                </a:lnTo>
                <a:lnTo>
                  <a:pt x="50800" y="4521200"/>
                </a:lnTo>
                <a:lnTo>
                  <a:pt x="50800" y="4521200"/>
                </a:lnTo>
                <a:cubicBezTo>
                  <a:pt x="22763" y="4521200"/>
                  <a:pt x="0" y="4498437"/>
                  <a:pt x="0" y="447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5" name="Shape 23"/>
          <p:cNvSpPr/>
          <p:nvPr/>
        </p:nvSpPr>
        <p:spPr>
          <a:xfrm>
            <a:off x="85852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A87C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8737600" y="228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47625" y="95250"/>
                </a:moveTo>
                <a:cubicBezTo>
                  <a:pt x="58162" y="95250"/>
                  <a:pt x="66675" y="103763"/>
                  <a:pt x="66675" y="114300"/>
                </a:cubicBezTo>
                <a:lnTo>
                  <a:pt x="66675" y="266700"/>
                </a:lnTo>
                <a:cubicBezTo>
                  <a:pt x="66675" y="277237"/>
                  <a:pt x="58162" y="285750"/>
                  <a:pt x="47625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114300"/>
                </a:lnTo>
                <a:cubicBezTo>
                  <a:pt x="0" y="103763"/>
                  <a:pt x="8513" y="95250"/>
                  <a:pt x="19050" y="95250"/>
                </a:cubicBezTo>
                <a:lnTo>
                  <a:pt x="47625" y="95250"/>
                </a:lnTo>
                <a:close/>
                <a:moveTo>
                  <a:pt x="161092" y="9525"/>
                </a:moveTo>
                <a:cubicBezTo>
                  <a:pt x="177344" y="9525"/>
                  <a:pt x="190500" y="22681"/>
                  <a:pt x="190500" y="38933"/>
                </a:cubicBezTo>
                <a:lnTo>
                  <a:pt x="190500" y="41434"/>
                </a:lnTo>
                <a:cubicBezTo>
                  <a:pt x="190500" y="45482"/>
                  <a:pt x="189726" y="49530"/>
                  <a:pt x="188238" y="53280"/>
                </a:cubicBezTo>
                <a:lnTo>
                  <a:pt x="171450" y="95250"/>
                </a:lnTo>
                <a:lnTo>
                  <a:pt x="266700" y="95250"/>
                </a:lnTo>
                <a:cubicBezTo>
                  <a:pt x="282476" y="95250"/>
                  <a:pt x="295275" y="108049"/>
                  <a:pt x="295275" y="123825"/>
                </a:cubicBezTo>
                <a:cubicBezTo>
                  <a:pt x="295275" y="135553"/>
                  <a:pt x="288191" y="145613"/>
                  <a:pt x="278070" y="150019"/>
                </a:cubicBezTo>
                <a:cubicBezTo>
                  <a:pt x="288191" y="154424"/>
                  <a:pt x="295275" y="164485"/>
                  <a:pt x="295275" y="176212"/>
                </a:cubicBezTo>
                <a:cubicBezTo>
                  <a:pt x="295275" y="190143"/>
                  <a:pt x="285274" y="201751"/>
                  <a:pt x="272058" y="204252"/>
                </a:cubicBezTo>
                <a:cubicBezTo>
                  <a:pt x="274677" y="208598"/>
                  <a:pt x="276225" y="213658"/>
                  <a:pt x="276225" y="219075"/>
                </a:cubicBezTo>
                <a:cubicBezTo>
                  <a:pt x="276225" y="232291"/>
                  <a:pt x="267295" y="243364"/>
                  <a:pt x="255151" y="246638"/>
                </a:cubicBezTo>
                <a:cubicBezTo>
                  <a:pt x="256461" y="249912"/>
                  <a:pt x="257175" y="253484"/>
                  <a:pt x="257175" y="257175"/>
                </a:cubicBezTo>
                <a:cubicBezTo>
                  <a:pt x="257175" y="272951"/>
                  <a:pt x="244376" y="285750"/>
                  <a:pt x="228600" y="285750"/>
                </a:cubicBezTo>
                <a:lnTo>
                  <a:pt x="176272" y="285750"/>
                </a:lnTo>
                <a:cubicBezTo>
                  <a:pt x="154662" y="285750"/>
                  <a:pt x="133648" y="278368"/>
                  <a:pt x="116800" y="264855"/>
                </a:cubicBezTo>
                <a:lnTo>
                  <a:pt x="109537" y="259080"/>
                </a:lnTo>
                <a:cubicBezTo>
                  <a:pt x="100489" y="251877"/>
                  <a:pt x="95250" y="240923"/>
                  <a:pt x="95250" y="229314"/>
                </a:cubicBezTo>
                <a:lnTo>
                  <a:pt x="95250" y="118229"/>
                </a:lnTo>
                <a:cubicBezTo>
                  <a:pt x="95250" y="109359"/>
                  <a:pt x="97334" y="100608"/>
                  <a:pt x="101263" y="92690"/>
                </a:cubicBezTo>
                <a:lnTo>
                  <a:pt x="134719" y="25777"/>
                </a:lnTo>
                <a:cubicBezTo>
                  <a:pt x="139720" y="15835"/>
                  <a:pt x="149900" y="9525"/>
                  <a:pt x="161092" y="9525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7" name="Text 25"/>
          <p:cNvSpPr/>
          <p:nvPr/>
        </p:nvSpPr>
        <p:spPr>
          <a:xfrm>
            <a:off x="9347200" y="22352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推荐维护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585200" y="2946400"/>
            <a:ext cx="70104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管理员维护图书推荐信息,支持手动填写推荐理由,并通过</a:t>
            </a:r>
            <a:r>
              <a:rPr lang="en-US" sz="160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DeepSeek API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一键生成智能推荐语。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85200" y="38100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8718550" y="3949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859" y="21431"/>
                </a:moveTo>
                <a:cubicBezTo>
                  <a:pt x="11921" y="21431"/>
                  <a:pt x="7144" y="26209"/>
                  <a:pt x="7144" y="32147"/>
                </a:cubicBezTo>
                <a:lnTo>
                  <a:pt x="7144" y="53578"/>
                </a:lnTo>
                <a:cubicBezTo>
                  <a:pt x="7144" y="59516"/>
                  <a:pt x="11921" y="64294"/>
                  <a:pt x="17859" y="64294"/>
                </a:cubicBezTo>
                <a:lnTo>
                  <a:pt x="39291" y="64294"/>
                </a:lnTo>
                <a:cubicBezTo>
                  <a:pt x="45229" y="64294"/>
                  <a:pt x="50006" y="59516"/>
                  <a:pt x="50006" y="53578"/>
                </a:cubicBezTo>
                <a:lnTo>
                  <a:pt x="50006" y="32147"/>
                </a:lnTo>
                <a:cubicBezTo>
                  <a:pt x="50006" y="26209"/>
                  <a:pt x="45229" y="21431"/>
                  <a:pt x="39291" y="21431"/>
                </a:cubicBezTo>
                <a:lnTo>
                  <a:pt x="17859" y="21431"/>
                </a:lnTo>
                <a:close/>
                <a:moveTo>
                  <a:pt x="85725" y="28575"/>
                </a:move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214313" y="57150"/>
                </a:lnTo>
                <a:cubicBezTo>
                  <a:pt x="222215" y="57150"/>
                  <a:pt x="228600" y="50765"/>
                  <a:pt x="228600" y="42863"/>
                </a:cubicBezTo>
                <a:cubicBezTo>
                  <a:pt x="228600" y="34960"/>
                  <a:pt x="222215" y="28575"/>
                  <a:pt x="214313" y="28575"/>
                </a:cubicBezTo>
                <a:lnTo>
                  <a:pt x="85725" y="28575"/>
                </a:lnTo>
                <a:close/>
                <a:moveTo>
                  <a:pt x="85725" y="100013"/>
                </a:moveTo>
                <a:cubicBezTo>
                  <a:pt x="77822" y="100013"/>
                  <a:pt x="71438" y="106397"/>
                  <a:pt x="71438" y="114300"/>
                </a:cubicBezTo>
                <a:cubicBezTo>
                  <a:pt x="71438" y="122203"/>
                  <a:pt x="77822" y="128588"/>
                  <a:pt x="85725" y="128588"/>
                </a:cubicBezTo>
                <a:lnTo>
                  <a:pt x="214313" y="128588"/>
                </a:lnTo>
                <a:cubicBezTo>
                  <a:pt x="222215" y="128588"/>
                  <a:pt x="228600" y="122203"/>
                  <a:pt x="228600" y="114300"/>
                </a:cubicBezTo>
                <a:cubicBezTo>
                  <a:pt x="228600" y="106397"/>
                  <a:pt x="222215" y="100013"/>
                  <a:pt x="214313" y="100013"/>
                </a:cubicBezTo>
                <a:lnTo>
                  <a:pt x="85725" y="100013"/>
                </a:lnTo>
                <a:close/>
                <a:moveTo>
                  <a:pt x="85725" y="171450"/>
                </a:moveTo>
                <a:cubicBezTo>
                  <a:pt x="77822" y="171450"/>
                  <a:pt x="71438" y="177835"/>
                  <a:pt x="71438" y="185738"/>
                </a:cubicBezTo>
                <a:cubicBezTo>
                  <a:pt x="71438" y="193640"/>
                  <a:pt x="77822" y="200025"/>
                  <a:pt x="85725" y="200025"/>
                </a:cubicBezTo>
                <a:lnTo>
                  <a:pt x="214313" y="200025"/>
                </a:lnTo>
                <a:cubicBezTo>
                  <a:pt x="222215" y="200025"/>
                  <a:pt x="228600" y="193640"/>
                  <a:pt x="228600" y="185738"/>
                </a:cubicBezTo>
                <a:cubicBezTo>
                  <a:pt x="228600" y="177835"/>
                  <a:pt x="222215" y="171450"/>
                  <a:pt x="214313" y="171450"/>
                </a:cubicBezTo>
                <a:lnTo>
                  <a:pt x="85725" y="171450"/>
                </a:lnTo>
                <a:close/>
                <a:moveTo>
                  <a:pt x="7144" y="103584"/>
                </a:moveTo>
                <a:lnTo>
                  <a:pt x="7144" y="125016"/>
                </a:lnTo>
                <a:cubicBezTo>
                  <a:pt x="7144" y="130954"/>
                  <a:pt x="11921" y="135731"/>
                  <a:pt x="17859" y="135731"/>
                </a:cubicBezTo>
                <a:lnTo>
                  <a:pt x="39291" y="135731"/>
                </a:lnTo>
                <a:cubicBezTo>
                  <a:pt x="45229" y="135731"/>
                  <a:pt x="50006" y="130954"/>
                  <a:pt x="50006" y="125016"/>
                </a:cubicBezTo>
                <a:lnTo>
                  <a:pt x="50006" y="103584"/>
                </a:lnTo>
                <a:cubicBezTo>
                  <a:pt x="50006" y="97646"/>
                  <a:pt x="45229" y="92869"/>
                  <a:pt x="39291" y="92869"/>
                </a:cubicBezTo>
                <a:lnTo>
                  <a:pt x="17859" y="92869"/>
                </a:lnTo>
                <a:cubicBezTo>
                  <a:pt x="11921" y="92869"/>
                  <a:pt x="7144" y="97646"/>
                  <a:pt x="7144" y="103584"/>
                </a:cubicBezTo>
                <a:close/>
                <a:moveTo>
                  <a:pt x="17859" y="164306"/>
                </a:moveTo>
                <a:cubicBezTo>
                  <a:pt x="11921" y="164306"/>
                  <a:pt x="7144" y="169084"/>
                  <a:pt x="7144" y="175022"/>
                </a:cubicBezTo>
                <a:lnTo>
                  <a:pt x="7144" y="196453"/>
                </a:lnTo>
                <a:cubicBezTo>
                  <a:pt x="7144" y="202391"/>
                  <a:pt x="11921" y="207169"/>
                  <a:pt x="17859" y="207169"/>
                </a:cubicBezTo>
                <a:lnTo>
                  <a:pt x="39291" y="207169"/>
                </a:lnTo>
                <a:cubicBezTo>
                  <a:pt x="45229" y="207169"/>
                  <a:pt x="50006" y="202391"/>
                  <a:pt x="50006" y="196453"/>
                </a:cubicBezTo>
                <a:lnTo>
                  <a:pt x="50006" y="175022"/>
                </a:lnTo>
                <a:cubicBezTo>
                  <a:pt x="50006" y="169084"/>
                  <a:pt x="45229" y="164306"/>
                  <a:pt x="39291" y="164306"/>
                </a:cubicBezTo>
                <a:lnTo>
                  <a:pt x="17859" y="164306"/>
                </a:lnTo>
                <a:close/>
              </a:path>
            </a:pathLst>
          </a:custGeom>
          <a:solidFill>
            <a:srgbClr val="3A4F6A"/>
          </a:solidFill>
        </p:spPr>
      </p:sp>
      <p:sp>
        <p:nvSpPr>
          <p:cNvPr id="31" name="Text 29"/>
          <p:cNvSpPr/>
          <p:nvPr/>
        </p:nvSpPr>
        <p:spPr>
          <a:xfrm>
            <a:off x="9074150" y="39116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推荐图书列表管理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85200" y="44196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8718550" y="4559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0562" y="9689"/>
                </a:moveTo>
                <a:cubicBezTo>
                  <a:pt x="200784" y="-89"/>
                  <a:pt x="184978" y="-89"/>
                  <a:pt x="175200" y="9689"/>
                </a:cubicBezTo>
                <a:lnTo>
                  <a:pt x="164306" y="20583"/>
                </a:lnTo>
                <a:lnTo>
                  <a:pt x="208017" y="64294"/>
                </a:lnTo>
                <a:lnTo>
                  <a:pt x="218911" y="53400"/>
                </a:lnTo>
                <a:cubicBezTo>
                  <a:pt x="228689" y="43622"/>
                  <a:pt x="228689" y="27816"/>
                  <a:pt x="218911" y="18038"/>
                </a:cubicBezTo>
                <a:lnTo>
                  <a:pt x="210562" y="9689"/>
                </a:lnTo>
                <a:close/>
                <a:moveTo>
                  <a:pt x="76974" y="107915"/>
                </a:moveTo>
                <a:cubicBezTo>
                  <a:pt x="74250" y="110639"/>
                  <a:pt x="72152" y="113987"/>
                  <a:pt x="70946" y="117693"/>
                </a:cubicBezTo>
                <a:lnTo>
                  <a:pt x="57730" y="157341"/>
                </a:lnTo>
                <a:cubicBezTo>
                  <a:pt x="56436" y="161181"/>
                  <a:pt x="57463" y="165422"/>
                  <a:pt x="60320" y="168325"/>
                </a:cubicBezTo>
                <a:cubicBezTo>
                  <a:pt x="63178" y="171227"/>
                  <a:pt x="67419" y="172209"/>
                  <a:pt x="71304" y="170914"/>
                </a:cubicBezTo>
                <a:lnTo>
                  <a:pt x="110951" y="157698"/>
                </a:lnTo>
                <a:cubicBezTo>
                  <a:pt x="114613" y="156493"/>
                  <a:pt x="117961" y="154394"/>
                  <a:pt x="120729" y="151671"/>
                </a:cubicBezTo>
                <a:lnTo>
                  <a:pt x="192881" y="79430"/>
                </a:lnTo>
                <a:lnTo>
                  <a:pt x="149170" y="35719"/>
                </a:lnTo>
                <a:lnTo>
                  <a:pt x="76974" y="107915"/>
                </a:lnTo>
                <a:close/>
                <a:moveTo>
                  <a:pt x="42863" y="28575"/>
                </a:moveTo>
                <a:cubicBezTo>
                  <a:pt x="19199" y="28575"/>
                  <a:pt x="0" y="47774"/>
                  <a:pt x="0" y="71438"/>
                </a:cubicBezTo>
                <a:lnTo>
                  <a:pt x="0" y="185738"/>
                </a:lnTo>
                <a:cubicBezTo>
                  <a:pt x="0" y="209401"/>
                  <a:pt x="19199" y="228600"/>
                  <a:pt x="42863" y="228600"/>
                </a:cubicBezTo>
                <a:lnTo>
                  <a:pt x="157163" y="228600"/>
                </a:lnTo>
                <a:cubicBezTo>
                  <a:pt x="180826" y="228600"/>
                  <a:pt x="200025" y="209401"/>
                  <a:pt x="200025" y="185738"/>
                </a:cubicBezTo>
                <a:lnTo>
                  <a:pt x="200025" y="142875"/>
                </a:lnTo>
                <a:cubicBezTo>
                  <a:pt x="200025" y="134972"/>
                  <a:pt x="193640" y="128588"/>
                  <a:pt x="185738" y="128588"/>
                </a:cubicBezTo>
                <a:cubicBezTo>
                  <a:pt x="177835" y="128588"/>
                  <a:pt x="171450" y="134972"/>
                  <a:pt x="171450" y="142875"/>
                </a:cubicBezTo>
                <a:lnTo>
                  <a:pt x="171450" y="185738"/>
                </a:lnTo>
                <a:cubicBezTo>
                  <a:pt x="171450" y="193640"/>
                  <a:pt x="165065" y="200025"/>
                  <a:pt x="157163" y="200025"/>
                </a:cubicBezTo>
                <a:lnTo>
                  <a:pt x="42863" y="200025"/>
                </a:lnTo>
                <a:cubicBezTo>
                  <a:pt x="34960" y="200025"/>
                  <a:pt x="28575" y="193640"/>
                  <a:pt x="28575" y="185738"/>
                </a:cubicBezTo>
                <a:lnTo>
                  <a:pt x="28575" y="71438"/>
                </a:lnTo>
                <a:cubicBezTo>
                  <a:pt x="28575" y="63535"/>
                  <a:pt x="34960" y="57150"/>
                  <a:pt x="42863" y="57150"/>
                </a:cubicBezTo>
                <a:lnTo>
                  <a:pt x="85725" y="57150"/>
                </a:lnTo>
                <a:cubicBezTo>
                  <a:pt x="93628" y="57150"/>
                  <a:pt x="100013" y="50765"/>
                  <a:pt x="100013" y="42863"/>
                </a:cubicBezTo>
                <a:cubicBezTo>
                  <a:pt x="100013" y="34960"/>
                  <a:pt x="93628" y="28575"/>
                  <a:pt x="85725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34" name="Text 32"/>
          <p:cNvSpPr/>
          <p:nvPr/>
        </p:nvSpPr>
        <p:spPr>
          <a:xfrm>
            <a:off x="9074150" y="4521200"/>
            <a:ext cx="172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手动填写推荐理由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85200" y="50292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C3545">
              <a:alpha val="10196"/>
            </a:srgbClr>
          </a:solidFill>
        </p:spPr>
      </p:sp>
      <p:sp>
        <p:nvSpPr>
          <p:cNvPr id="36" name="Shape 34"/>
          <p:cNvSpPr/>
          <p:nvPr/>
        </p:nvSpPr>
        <p:spPr>
          <a:xfrm>
            <a:off x="8718550" y="5168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DC3545"/>
          </a:solidFill>
        </p:spPr>
      </p:sp>
      <p:sp>
        <p:nvSpPr>
          <p:cNvPr id="37" name="Text 35"/>
          <p:cNvSpPr/>
          <p:nvPr/>
        </p:nvSpPr>
        <p:spPr>
          <a:xfrm>
            <a:off x="9074150" y="5147742"/>
            <a:ext cx="1705901" cy="2709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AI一键生成推荐语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85200" y="56388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8704263" y="5778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40" name="Text 38"/>
          <p:cNvSpPr/>
          <p:nvPr/>
        </p:nvSpPr>
        <p:spPr>
          <a:xfrm>
            <a:off x="9074150" y="5740400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上下线控制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5800" y="7543800"/>
            <a:ext cx="252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2150" y="7899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774414" y="7543800"/>
            <a:ext cx="252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780764" y="7899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63028" y="7543800"/>
            <a:ext cx="252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69378" y="7899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951641" y="7543800"/>
            <a:ext cx="252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957991" y="7899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3048510" y="7543800"/>
            <a:ext cx="252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3046605" y="789940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120" y="6581140"/>
            <a:ext cx="5064760" cy="24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445" y="6532245"/>
            <a:ext cx="5222240" cy="252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kern="0" spc="117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TECHNICAL CHALLENGES &amp; IMPLEMENTATION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后端核心逻辑 - 借阅事务控制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23545" y="1566545"/>
            <a:ext cx="7577455" cy="7577455"/>
          </a:xfrm>
          <a:custGeom>
            <a:avLst/>
            <a:gdLst/>
            <a:ahLst/>
            <a:cxnLst/>
            <a:rect l="l" t="t" r="r" b="b"/>
            <a:pathLst>
              <a:path w="7577667" h="8202083">
                <a:moveTo>
                  <a:pt x="127002" y="0"/>
                </a:moveTo>
                <a:lnTo>
                  <a:pt x="7450665" y="0"/>
                </a:lnTo>
                <a:cubicBezTo>
                  <a:pt x="7520806" y="0"/>
                  <a:pt x="7577667" y="56861"/>
                  <a:pt x="7577667" y="127002"/>
                </a:cubicBezTo>
                <a:lnTo>
                  <a:pt x="7577667" y="8075082"/>
                </a:lnTo>
                <a:cubicBezTo>
                  <a:pt x="7577667" y="8145223"/>
                  <a:pt x="7520806" y="8202083"/>
                  <a:pt x="7450665" y="8202083"/>
                </a:cubicBezTo>
                <a:lnTo>
                  <a:pt x="127002" y="8202083"/>
                </a:lnTo>
                <a:cubicBezTo>
                  <a:pt x="56861" y="8202083"/>
                  <a:pt x="0" y="8145223"/>
                  <a:pt x="0" y="8075082"/>
                </a:cubicBezTo>
                <a:lnTo>
                  <a:pt x="0" y="127002"/>
                </a:lnTo>
                <a:cubicBezTo>
                  <a:pt x="0" y="56908"/>
                  <a:pt x="56908" y="0"/>
                  <a:pt x="127002" y="0"/>
                </a:cubicBezTo>
                <a:close/>
              </a:path>
            </a:pathLst>
          </a:custGeom>
          <a:solidFill>
            <a:srgbClr val="2E3A48"/>
          </a:solidFill>
        </p:spPr>
      </p:sp>
      <p:sp>
        <p:nvSpPr>
          <p:cNvPr id="6" name="Shape 4"/>
          <p:cNvSpPr/>
          <p:nvPr/>
        </p:nvSpPr>
        <p:spPr>
          <a:xfrm>
            <a:off x="635000" y="1841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lnTo>
                  <a:pt x="63500" y="0"/>
                </a:lnTo>
                <a:cubicBezTo>
                  <a:pt x="98547" y="0"/>
                  <a:pt x="127000" y="28453"/>
                  <a:pt x="127000" y="63500"/>
                </a:cubicBezTo>
                <a:lnTo>
                  <a:pt x="127000" y="63500"/>
                </a:lnTo>
                <a:cubicBezTo>
                  <a:pt x="127000" y="98547"/>
                  <a:pt x="98547" y="127000"/>
                  <a:pt x="635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7" name="Shape 5"/>
          <p:cNvSpPr/>
          <p:nvPr/>
        </p:nvSpPr>
        <p:spPr>
          <a:xfrm>
            <a:off x="846667" y="1841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lnTo>
                  <a:pt x="63500" y="0"/>
                </a:lnTo>
                <a:cubicBezTo>
                  <a:pt x="98547" y="0"/>
                  <a:pt x="127000" y="28453"/>
                  <a:pt x="127000" y="63500"/>
                </a:cubicBezTo>
                <a:lnTo>
                  <a:pt x="127000" y="63500"/>
                </a:lnTo>
                <a:cubicBezTo>
                  <a:pt x="127000" y="98547"/>
                  <a:pt x="98547" y="127000"/>
                  <a:pt x="635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8" name="Shape 6"/>
          <p:cNvSpPr/>
          <p:nvPr/>
        </p:nvSpPr>
        <p:spPr>
          <a:xfrm>
            <a:off x="1058333" y="1841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lnTo>
                  <a:pt x="63500" y="0"/>
                </a:lnTo>
                <a:cubicBezTo>
                  <a:pt x="98547" y="0"/>
                  <a:pt x="127000" y="28453"/>
                  <a:pt x="127000" y="63500"/>
                </a:cubicBezTo>
                <a:lnTo>
                  <a:pt x="127000" y="63500"/>
                </a:lnTo>
                <a:cubicBezTo>
                  <a:pt x="127000" y="98547"/>
                  <a:pt x="98547" y="127000"/>
                  <a:pt x="635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8A745"/>
          </a:solidFill>
        </p:spPr>
      </p:sp>
      <p:sp>
        <p:nvSpPr>
          <p:cNvPr id="9" name="Text 7"/>
          <p:cNvSpPr/>
          <p:nvPr/>
        </p:nvSpPr>
        <p:spPr>
          <a:xfrm>
            <a:off x="1397000" y="1778000"/>
            <a:ext cx="1915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BorrowServicelmpl.java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5000" y="3414818"/>
            <a:ext cx="7228417" cy="4339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@Transactional 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@Override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altLang="zh-CN" sz="1400" dirty="0"/>
              <a:t>  </a:t>
            </a:r>
            <a:r>
              <a:rPr lang="en-US" sz="1000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</a:t>
            </a: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public Result&lt;String&gt; borrow(String isbn, Date dueDate) {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// 1. 获取当前登录的读者 ID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Map&lt;String, Object&gt; reader = ThreadLocalUtil.get();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String readerId = String.valueOf(reader.get(Common.ID));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// 2. 原子性扣减库存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int rows = bookMapper.decreaseStock(isbn);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if (rows &lt;= 0) {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// 如果返回 0，说明库存不足 (number &lt;= 0) 或者 ISBN 错误，扣减失败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return Result.error("手慢了！该书已被借光（库存不足）");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}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// 3. 库存扣减成功后，生成借阅记录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Borrow borrow = Borrow.builder()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    .isbn(isbn)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    .dueDate(dueDate)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    .borrowDate(new java.sql.Date(System.currentTimeMillis())) // 使用当前时间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    .readerId(readerId)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        .build();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borrowMapper.insert(borrow);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return Result.success("借阅成功");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}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@Transactional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@Override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public Result&lt;String&gt; returnBook(Integer id, String isbn) {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// 1. 更新借阅记录的归还时间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borrowMapper.updateReturnDateById(id, MyUtils.now());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// 2. 还书时调用 increaseStock 恢复库存 (原子性 +1)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bookMapper.increaseStock(isbn);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    return Result.success();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algn="l">
              <a:lnSpc>
                <a:spcPct val="140000"/>
              </a:lnSpc>
              <a:buClrTx/>
              <a:buSzTx/>
              <a:buNone/>
            </a:pPr>
            <a:r>
              <a:rPr lang="en-US" sz="100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  }</a:t>
            </a:r>
            <a:endParaRPr lang="en-US" sz="1000" dirty="0">
              <a:solidFill>
                <a:srgbClr val="C7A87C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5000" y="6662208"/>
            <a:ext cx="7228417" cy="2889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8275955" y="1355090"/>
            <a:ext cx="7556500" cy="3851910"/>
            <a:chOff x="13033" y="2467"/>
            <a:chExt cx="11900" cy="6066"/>
          </a:xfrm>
        </p:grpSpPr>
        <p:sp>
          <p:nvSpPr>
            <p:cNvPr id="12" name="Shape 10"/>
            <p:cNvSpPr/>
            <p:nvPr/>
          </p:nvSpPr>
          <p:spPr>
            <a:xfrm>
              <a:off x="13033" y="2467"/>
              <a:ext cx="11900" cy="6067"/>
            </a:xfrm>
            <a:custGeom>
              <a:avLst/>
              <a:gdLst/>
              <a:ahLst/>
              <a:cxnLst/>
              <a:rect l="l" t="t" r="r" b="b"/>
              <a:pathLst>
                <a:path w="7556500" h="3852333">
                  <a:moveTo>
                    <a:pt x="42333" y="0"/>
                  </a:moveTo>
                  <a:lnTo>
                    <a:pt x="7429489" y="0"/>
                  </a:lnTo>
                  <a:cubicBezTo>
                    <a:pt x="7499635" y="0"/>
                    <a:pt x="7556500" y="56865"/>
                    <a:pt x="7556500" y="127011"/>
                  </a:cubicBezTo>
                  <a:lnTo>
                    <a:pt x="7556500" y="3725322"/>
                  </a:lnTo>
                  <a:cubicBezTo>
                    <a:pt x="7556500" y="3795468"/>
                    <a:pt x="7499635" y="3852333"/>
                    <a:pt x="7429489" y="3852333"/>
                  </a:cubicBezTo>
                  <a:lnTo>
                    <a:pt x="42333" y="3852333"/>
                  </a:lnTo>
                  <a:cubicBezTo>
                    <a:pt x="18953" y="3852333"/>
                    <a:pt x="0" y="3833380"/>
                    <a:pt x="0" y="3810000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Shape 11"/>
            <p:cNvSpPr/>
            <p:nvPr/>
          </p:nvSpPr>
          <p:spPr>
            <a:xfrm>
              <a:off x="13033" y="2467"/>
              <a:ext cx="67" cy="6067"/>
            </a:xfrm>
            <a:custGeom>
              <a:avLst/>
              <a:gdLst/>
              <a:ahLst/>
              <a:cxnLst/>
              <a:rect l="l" t="t" r="r" b="b"/>
              <a:pathLst>
                <a:path w="42333" h="3852333">
                  <a:moveTo>
                    <a:pt x="42333" y="0"/>
                  </a:moveTo>
                  <a:lnTo>
                    <a:pt x="42333" y="0"/>
                  </a:lnTo>
                  <a:lnTo>
                    <a:pt x="42333" y="3852333"/>
                  </a:lnTo>
                  <a:lnTo>
                    <a:pt x="42333" y="3852333"/>
                  </a:lnTo>
                  <a:cubicBezTo>
                    <a:pt x="18953" y="3852333"/>
                    <a:pt x="0" y="3833380"/>
                    <a:pt x="0" y="3810000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14" name="Shape 12"/>
            <p:cNvSpPr/>
            <p:nvPr/>
          </p:nvSpPr>
          <p:spPr>
            <a:xfrm>
              <a:off x="13450" y="2867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127000" y="0"/>
                  </a:moveTo>
                  <a:cubicBezTo>
                    <a:pt x="129282" y="0"/>
                    <a:pt x="131564" y="496"/>
                    <a:pt x="133648" y="1439"/>
                  </a:cubicBezTo>
                  <a:lnTo>
                    <a:pt x="227112" y="41077"/>
                  </a:lnTo>
                  <a:cubicBezTo>
                    <a:pt x="238026" y="45690"/>
                    <a:pt x="246162" y="56455"/>
                    <a:pt x="246112" y="69453"/>
                  </a:cubicBezTo>
                  <a:cubicBezTo>
                    <a:pt x="245864" y="118666"/>
                    <a:pt x="225623" y="208707"/>
                    <a:pt x="140146" y="249634"/>
                  </a:cubicBezTo>
                  <a:cubicBezTo>
                    <a:pt x="131862" y="253603"/>
                    <a:pt x="122238" y="253603"/>
                    <a:pt x="113953" y="249634"/>
                  </a:cubicBezTo>
                  <a:cubicBezTo>
                    <a:pt x="28426" y="208707"/>
                    <a:pt x="8235" y="118666"/>
                    <a:pt x="7987" y="69453"/>
                  </a:cubicBezTo>
                  <a:cubicBezTo>
                    <a:pt x="7937" y="56455"/>
                    <a:pt x="16073" y="45690"/>
                    <a:pt x="26987" y="41077"/>
                  </a:cubicBezTo>
                  <a:lnTo>
                    <a:pt x="120402" y="1439"/>
                  </a:lnTo>
                  <a:cubicBezTo>
                    <a:pt x="122486" y="496"/>
                    <a:pt x="124718" y="0"/>
                    <a:pt x="127000" y="0"/>
                  </a:cubicBezTo>
                  <a:close/>
                  <a:moveTo>
                    <a:pt x="127000" y="33139"/>
                  </a:moveTo>
                  <a:lnTo>
                    <a:pt x="127000" y="220712"/>
                  </a:lnTo>
                  <a:cubicBezTo>
                    <a:pt x="195461" y="187573"/>
                    <a:pt x="213866" y="114151"/>
                    <a:pt x="214313" y="70197"/>
                  </a:cubicBezTo>
                  <a:lnTo>
                    <a:pt x="127000" y="33189"/>
                  </a:lnTo>
                  <a:lnTo>
                    <a:pt x="127000" y="33189"/>
                  </a:ln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15" name="Text 13"/>
            <p:cNvSpPr/>
            <p:nvPr/>
          </p:nvSpPr>
          <p:spPr>
            <a:xfrm>
              <a:off x="13900" y="2800"/>
              <a:ext cx="1090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事务一致性保障</a:t>
              </a:r>
              <a:endParaRPr lang="en-US" sz="160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13400" y="3600"/>
              <a:ext cx="11200" cy="1400"/>
            </a:xfrm>
            <a:custGeom>
              <a:avLst/>
              <a:gdLst/>
              <a:ahLst/>
              <a:cxnLst/>
              <a:rect l="l" t="t" r="r" b="b"/>
              <a:pathLst>
                <a:path w="7112000" h="889000">
                  <a:moveTo>
                    <a:pt x="42334" y="0"/>
                  </a:moveTo>
                  <a:lnTo>
                    <a:pt x="7069666" y="0"/>
                  </a:lnTo>
                  <a:cubicBezTo>
                    <a:pt x="7093046" y="0"/>
                    <a:pt x="7112000" y="18954"/>
                    <a:pt x="7112000" y="42334"/>
                  </a:cubicBezTo>
                  <a:lnTo>
                    <a:pt x="7112000" y="846666"/>
                  </a:lnTo>
                  <a:cubicBezTo>
                    <a:pt x="7112000" y="870046"/>
                    <a:pt x="7093046" y="889000"/>
                    <a:pt x="7069666" y="889000"/>
                  </a:cubicBezTo>
                  <a:lnTo>
                    <a:pt x="42334" y="889000"/>
                  </a:lnTo>
                  <a:cubicBezTo>
                    <a:pt x="18954" y="889000"/>
                    <a:pt x="0" y="870046"/>
                    <a:pt x="0" y="846666"/>
                  </a:cubicBezTo>
                  <a:lnTo>
                    <a:pt x="0" y="42334"/>
                  </a:lnTo>
                  <a:cubicBezTo>
                    <a:pt x="0" y="18969"/>
                    <a:pt x="18969" y="0"/>
                    <a:pt x="42334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17" name="Shape 15"/>
            <p:cNvSpPr/>
            <p:nvPr/>
          </p:nvSpPr>
          <p:spPr>
            <a:xfrm>
              <a:off x="13600" y="3800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169333" y="0"/>
                  </a:moveTo>
                  <a:lnTo>
                    <a:pt x="169333" y="0"/>
                  </a:lnTo>
                  <a:cubicBezTo>
                    <a:pt x="262854" y="0"/>
                    <a:pt x="338667" y="75813"/>
                    <a:pt x="338667" y="169333"/>
                  </a:cubicBezTo>
                  <a:lnTo>
                    <a:pt x="338667" y="169333"/>
                  </a:lnTo>
                  <a:cubicBezTo>
                    <a:pt x="338667" y="262854"/>
                    <a:pt x="262854" y="338667"/>
                    <a:pt x="169333" y="338667"/>
                  </a:cubicBezTo>
                  <a:lnTo>
                    <a:pt x="169333" y="338667"/>
                  </a:lnTo>
                  <a:cubicBezTo>
                    <a:pt x="75813" y="338667"/>
                    <a:pt x="0" y="262854"/>
                    <a:pt x="0" y="169333"/>
                  </a:cubicBezTo>
                  <a:lnTo>
                    <a:pt x="0" y="169333"/>
                  </a:lnTo>
                  <a:cubicBezTo>
                    <a:pt x="0" y="75813"/>
                    <a:pt x="75813" y="0"/>
                    <a:pt x="169333" y="0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18" name="Text 16"/>
            <p:cNvSpPr/>
            <p:nvPr/>
          </p:nvSpPr>
          <p:spPr>
            <a:xfrm>
              <a:off x="13533" y="3800"/>
              <a:ext cx="667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3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14267" y="3867"/>
              <a:ext cx="26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@Transactional 注解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13600" y="4467"/>
              <a:ext cx="10917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开启数据库事务,异常时整体回滚,保证数据一致性</a:t>
              </a:r>
              <a:endParaRPr lang="en-US" sz="160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13400" y="5200"/>
              <a:ext cx="11200" cy="1400"/>
            </a:xfrm>
            <a:custGeom>
              <a:avLst/>
              <a:gdLst/>
              <a:ahLst/>
              <a:cxnLst/>
              <a:rect l="l" t="t" r="r" b="b"/>
              <a:pathLst>
                <a:path w="7112000" h="889000">
                  <a:moveTo>
                    <a:pt x="42334" y="0"/>
                  </a:moveTo>
                  <a:lnTo>
                    <a:pt x="7069666" y="0"/>
                  </a:lnTo>
                  <a:cubicBezTo>
                    <a:pt x="7093046" y="0"/>
                    <a:pt x="7112000" y="18954"/>
                    <a:pt x="7112000" y="42334"/>
                  </a:cubicBezTo>
                  <a:lnTo>
                    <a:pt x="7112000" y="846666"/>
                  </a:lnTo>
                  <a:cubicBezTo>
                    <a:pt x="7112000" y="870046"/>
                    <a:pt x="7093046" y="889000"/>
                    <a:pt x="7069666" y="889000"/>
                  </a:cubicBezTo>
                  <a:lnTo>
                    <a:pt x="42334" y="889000"/>
                  </a:lnTo>
                  <a:cubicBezTo>
                    <a:pt x="18954" y="889000"/>
                    <a:pt x="0" y="870046"/>
                    <a:pt x="0" y="846666"/>
                  </a:cubicBezTo>
                  <a:lnTo>
                    <a:pt x="0" y="42334"/>
                  </a:lnTo>
                  <a:cubicBezTo>
                    <a:pt x="0" y="18969"/>
                    <a:pt x="18969" y="0"/>
                    <a:pt x="42334" y="0"/>
                  </a:cubicBezTo>
                  <a:close/>
                </a:path>
              </a:pathLst>
            </a:custGeom>
            <a:solidFill>
              <a:srgbClr val="C7A87C">
                <a:alpha val="5098"/>
              </a:srgbClr>
            </a:solidFill>
          </p:spPr>
        </p:sp>
        <p:sp>
          <p:nvSpPr>
            <p:cNvPr id="22" name="Shape 20"/>
            <p:cNvSpPr/>
            <p:nvPr/>
          </p:nvSpPr>
          <p:spPr>
            <a:xfrm>
              <a:off x="13600" y="5400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169333" y="0"/>
                  </a:moveTo>
                  <a:lnTo>
                    <a:pt x="169333" y="0"/>
                  </a:lnTo>
                  <a:cubicBezTo>
                    <a:pt x="262854" y="0"/>
                    <a:pt x="338667" y="75813"/>
                    <a:pt x="338667" y="169333"/>
                  </a:cubicBezTo>
                  <a:lnTo>
                    <a:pt x="338667" y="169333"/>
                  </a:lnTo>
                  <a:cubicBezTo>
                    <a:pt x="338667" y="262854"/>
                    <a:pt x="262854" y="338667"/>
                    <a:pt x="169333" y="338667"/>
                  </a:cubicBezTo>
                  <a:lnTo>
                    <a:pt x="169333" y="338667"/>
                  </a:lnTo>
                  <a:cubicBezTo>
                    <a:pt x="75813" y="338667"/>
                    <a:pt x="0" y="262854"/>
                    <a:pt x="0" y="169333"/>
                  </a:cubicBezTo>
                  <a:lnTo>
                    <a:pt x="0" y="169333"/>
                  </a:lnTo>
                  <a:cubicBezTo>
                    <a:pt x="0" y="75813"/>
                    <a:pt x="75813" y="0"/>
                    <a:pt x="169333" y="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23" name="Text 21"/>
            <p:cNvSpPr/>
            <p:nvPr/>
          </p:nvSpPr>
          <p:spPr>
            <a:xfrm>
              <a:off x="13533" y="5400"/>
              <a:ext cx="667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3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24" name="Text 22"/>
            <p:cNvSpPr/>
            <p:nvPr/>
          </p:nvSpPr>
          <p:spPr>
            <a:xfrm>
              <a:off x="14267" y="5467"/>
              <a:ext cx="1983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原子性SQL更新</a:t>
              </a:r>
              <a:endParaRPr lang="en-US" sz="16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13600" y="6067"/>
              <a:ext cx="10917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使用原子性SQL扣减库存,防止并发场景下的超卖问题</a:t>
              </a:r>
              <a:endParaRPr lang="en-US" sz="1600" dirty="0"/>
            </a:p>
          </p:txBody>
        </p:sp>
        <p:sp>
          <p:nvSpPr>
            <p:cNvPr id="26" name="Shape 24"/>
            <p:cNvSpPr/>
            <p:nvPr/>
          </p:nvSpPr>
          <p:spPr>
            <a:xfrm>
              <a:off x="13400" y="6800"/>
              <a:ext cx="11200" cy="1400"/>
            </a:xfrm>
            <a:custGeom>
              <a:avLst/>
              <a:gdLst/>
              <a:ahLst/>
              <a:cxnLst/>
              <a:rect l="l" t="t" r="r" b="b"/>
              <a:pathLst>
                <a:path w="7112000" h="889000">
                  <a:moveTo>
                    <a:pt x="42334" y="0"/>
                  </a:moveTo>
                  <a:lnTo>
                    <a:pt x="7069666" y="0"/>
                  </a:lnTo>
                  <a:cubicBezTo>
                    <a:pt x="7093046" y="0"/>
                    <a:pt x="7112000" y="18954"/>
                    <a:pt x="7112000" y="42334"/>
                  </a:cubicBezTo>
                  <a:lnTo>
                    <a:pt x="7112000" y="846666"/>
                  </a:lnTo>
                  <a:cubicBezTo>
                    <a:pt x="7112000" y="870046"/>
                    <a:pt x="7093046" y="889000"/>
                    <a:pt x="7069666" y="889000"/>
                  </a:cubicBezTo>
                  <a:lnTo>
                    <a:pt x="42334" y="889000"/>
                  </a:lnTo>
                  <a:cubicBezTo>
                    <a:pt x="18954" y="889000"/>
                    <a:pt x="0" y="870046"/>
                    <a:pt x="0" y="846666"/>
                  </a:cubicBezTo>
                  <a:lnTo>
                    <a:pt x="0" y="42334"/>
                  </a:lnTo>
                  <a:cubicBezTo>
                    <a:pt x="0" y="18969"/>
                    <a:pt x="18969" y="0"/>
                    <a:pt x="42334" y="0"/>
                  </a:cubicBezTo>
                  <a:close/>
                </a:path>
              </a:pathLst>
            </a:custGeom>
            <a:solidFill>
              <a:srgbClr val="8D7B6D">
                <a:alpha val="5098"/>
              </a:srgbClr>
            </a:solidFill>
          </p:spPr>
        </p:sp>
        <p:sp>
          <p:nvSpPr>
            <p:cNvPr id="27" name="Shape 25"/>
            <p:cNvSpPr/>
            <p:nvPr/>
          </p:nvSpPr>
          <p:spPr>
            <a:xfrm>
              <a:off x="13600" y="7000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169333" y="0"/>
                  </a:moveTo>
                  <a:lnTo>
                    <a:pt x="169333" y="0"/>
                  </a:lnTo>
                  <a:cubicBezTo>
                    <a:pt x="262854" y="0"/>
                    <a:pt x="338667" y="75813"/>
                    <a:pt x="338667" y="169333"/>
                  </a:cubicBezTo>
                  <a:lnTo>
                    <a:pt x="338667" y="169333"/>
                  </a:lnTo>
                  <a:cubicBezTo>
                    <a:pt x="338667" y="262854"/>
                    <a:pt x="262854" y="338667"/>
                    <a:pt x="169333" y="338667"/>
                  </a:cubicBezTo>
                  <a:lnTo>
                    <a:pt x="169333" y="338667"/>
                  </a:lnTo>
                  <a:cubicBezTo>
                    <a:pt x="75813" y="338667"/>
                    <a:pt x="0" y="262854"/>
                    <a:pt x="0" y="169333"/>
                  </a:cubicBezTo>
                  <a:lnTo>
                    <a:pt x="0" y="169333"/>
                  </a:lnTo>
                  <a:cubicBezTo>
                    <a:pt x="0" y="75813"/>
                    <a:pt x="75813" y="0"/>
                    <a:pt x="169333" y="0"/>
                  </a:cubicBezTo>
                  <a:close/>
                </a:path>
              </a:pathLst>
            </a:custGeom>
            <a:solidFill>
              <a:srgbClr val="8D7B6D"/>
            </a:solidFill>
          </p:spPr>
        </p:sp>
        <p:sp>
          <p:nvSpPr>
            <p:cNvPr id="28" name="Text 26"/>
            <p:cNvSpPr/>
            <p:nvPr/>
          </p:nvSpPr>
          <p:spPr>
            <a:xfrm>
              <a:off x="13533" y="7000"/>
              <a:ext cx="667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3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3</a:t>
              </a:r>
              <a:endParaRPr lang="en-US" sz="1600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14267" y="7067"/>
              <a:ext cx="1733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库存前置校验</a:t>
              </a:r>
              <a:endParaRPr lang="en-US" sz="1600" dirty="0"/>
            </a:p>
          </p:txBody>
        </p:sp>
        <p:sp>
          <p:nvSpPr>
            <p:cNvPr id="30" name="Text 28"/>
            <p:cNvSpPr/>
            <p:nvPr/>
          </p:nvSpPr>
          <p:spPr>
            <a:xfrm>
              <a:off x="13600" y="7667"/>
              <a:ext cx="10917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借阅前校验库存充足性,避免负库存异常</a:t>
              </a:r>
              <a:endParaRPr lang="en-US" sz="1600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275955" y="5605145"/>
            <a:ext cx="7556500" cy="3216910"/>
            <a:chOff x="13033" y="10308"/>
            <a:chExt cx="11900" cy="5066"/>
          </a:xfrm>
        </p:grpSpPr>
        <p:sp>
          <p:nvSpPr>
            <p:cNvPr id="31" name="Shape 29"/>
            <p:cNvSpPr/>
            <p:nvPr/>
          </p:nvSpPr>
          <p:spPr>
            <a:xfrm>
              <a:off x="13033" y="10308"/>
              <a:ext cx="11900" cy="5067"/>
            </a:xfrm>
            <a:custGeom>
              <a:avLst/>
              <a:gdLst/>
              <a:ahLst/>
              <a:cxnLst/>
              <a:rect l="l" t="t" r="r" b="b"/>
              <a:pathLst>
                <a:path w="7556500" h="3217333">
                  <a:moveTo>
                    <a:pt x="42333" y="0"/>
                  </a:moveTo>
                  <a:lnTo>
                    <a:pt x="7429512" y="0"/>
                  </a:lnTo>
                  <a:cubicBezTo>
                    <a:pt x="7499645" y="0"/>
                    <a:pt x="7556500" y="56855"/>
                    <a:pt x="7556500" y="126988"/>
                  </a:cubicBezTo>
                  <a:lnTo>
                    <a:pt x="7556500" y="3090345"/>
                  </a:lnTo>
                  <a:cubicBezTo>
                    <a:pt x="7556500" y="3160479"/>
                    <a:pt x="7499645" y="3217333"/>
                    <a:pt x="7429512" y="3217333"/>
                  </a:cubicBezTo>
                  <a:lnTo>
                    <a:pt x="42333" y="3217333"/>
                  </a:lnTo>
                  <a:cubicBezTo>
                    <a:pt x="18953" y="3217333"/>
                    <a:pt x="0" y="3198380"/>
                    <a:pt x="0" y="3175000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Shape 30"/>
            <p:cNvSpPr/>
            <p:nvPr/>
          </p:nvSpPr>
          <p:spPr>
            <a:xfrm>
              <a:off x="13033" y="10308"/>
              <a:ext cx="67" cy="5067"/>
            </a:xfrm>
            <a:custGeom>
              <a:avLst/>
              <a:gdLst/>
              <a:ahLst/>
              <a:cxnLst/>
              <a:rect l="l" t="t" r="r" b="b"/>
              <a:pathLst>
                <a:path w="42333" h="3217333">
                  <a:moveTo>
                    <a:pt x="42333" y="0"/>
                  </a:moveTo>
                  <a:lnTo>
                    <a:pt x="42333" y="0"/>
                  </a:lnTo>
                  <a:lnTo>
                    <a:pt x="42333" y="3217333"/>
                  </a:lnTo>
                  <a:lnTo>
                    <a:pt x="42333" y="3217333"/>
                  </a:lnTo>
                  <a:cubicBezTo>
                    <a:pt x="18953" y="3217333"/>
                    <a:pt x="0" y="3198380"/>
                    <a:pt x="0" y="3175000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33" name="Shape 31"/>
            <p:cNvSpPr/>
            <p:nvPr/>
          </p:nvSpPr>
          <p:spPr>
            <a:xfrm>
              <a:off x="13400" y="10708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206325" y="104428"/>
                  </a:moveTo>
                  <a:cubicBezTo>
                    <a:pt x="212378" y="102791"/>
                    <a:pt x="218728" y="105668"/>
                    <a:pt x="221456" y="111274"/>
                  </a:cubicBezTo>
                  <a:lnTo>
                    <a:pt x="230684" y="129927"/>
                  </a:lnTo>
                  <a:cubicBezTo>
                    <a:pt x="235793" y="130621"/>
                    <a:pt x="240804" y="132011"/>
                    <a:pt x="245517" y="133945"/>
                  </a:cubicBezTo>
                  <a:lnTo>
                    <a:pt x="262880" y="122386"/>
                  </a:lnTo>
                  <a:cubicBezTo>
                    <a:pt x="268089" y="118914"/>
                    <a:pt x="274985" y="119608"/>
                    <a:pt x="279400" y="124023"/>
                  </a:cubicBezTo>
                  <a:lnTo>
                    <a:pt x="288925" y="133548"/>
                  </a:lnTo>
                  <a:cubicBezTo>
                    <a:pt x="293340" y="137964"/>
                    <a:pt x="294035" y="144909"/>
                    <a:pt x="290562" y="150068"/>
                  </a:cubicBezTo>
                  <a:lnTo>
                    <a:pt x="279003" y="167382"/>
                  </a:lnTo>
                  <a:cubicBezTo>
                    <a:pt x="279946" y="169714"/>
                    <a:pt x="280789" y="172145"/>
                    <a:pt x="281484" y="174675"/>
                  </a:cubicBezTo>
                  <a:cubicBezTo>
                    <a:pt x="282178" y="177205"/>
                    <a:pt x="282625" y="179685"/>
                    <a:pt x="282972" y="182215"/>
                  </a:cubicBezTo>
                  <a:lnTo>
                    <a:pt x="301675" y="191443"/>
                  </a:lnTo>
                  <a:cubicBezTo>
                    <a:pt x="307280" y="194221"/>
                    <a:pt x="310158" y="200571"/>
                    <a:pt x="308521" y="206573"/>
                  </a:cubicBezTo>
                  <a:lnTo>
                    <a:pt x="305048" y="219571"/>
                  </a:lnTo>
                  <a:cubicBezTo>
                    <a:pt x="303411" y="225574"/>
                    <a:pt x="297805" y="229642"/>
                    <a:pt x="291554" y="229245"/>
                  </a:cubicBezTo>
                  <a:lnTo>
                    <a:pt x="270718" y="227905"/>
                  </a:lnTo>
                  <a:cubicBezTo>
                    <a:pt x="267593" y="231924"/>
                    <a:pt x="263971" y="235645"/>
                    <a:pt x="259854" y="238820"/>
                  </a:cubicBezTo>
                  <a:lnTo>
                    <a:pt x="261193" y="259606"/>
                  </a:lnTo>
                  <a:cubicBezTo>
                    <a:pt x="261590" y="265857"/>
                    <a:pt x="257522" y="271512"/>
                    <a:pt x="251520" y="273100"/>
                  </a:cubicBezTo>
                  <a:lnTo>
                    <a:pt x="238522" y="276572"/>
                  </a:lnTo>
                  <a:cubicBezTo>
                    <a:pt x="232470" y="278209"/>
                    <a:pt x="226169" y="275332"/>
                    <a:pt x="223391" y="269726"/>
                  </a:cubicBezTo>
                  <a:lnTo>
                    <a:pt x="214164" y="251073"/>
                  </a:lnTo>
                  <a:cubicBezTo>
                    <a:pt x="209054" y="250379"/>
                    <a:pt x="204043" y="248989"/>
                    <a:pt x="199330" y="247055"/>
                  </a:cubicBezTo>
                  <a:lnTo>
                    <a:pt x="181967" y="258614"/>
                  </a:lnTo>
                  <a:cubicBezTo>
                    <a:pt x="176758" y="262086"/>
                    <a:pt x="169863" y="261392"/>
                    <a:pt x="165447" y="256977"/>
                  </a:cubicBezTo>
                  <a:lnTo>
                    <a:pt x="155922" y="247452"/>
                  </a:lnTo>
                  <a:cubicBezTo>
                    <a:pt x="151507" y="243036"/>
                    <a:pt x="150813" y="236141"/>
                    <a:pt x="154285" y="230932"/>
                  </a:cubicBezTo>
                  <a:lnTo>
                    <a:pt x="165844" y="213568"/>
                  </a:lnTo>
                  <a:cubicBezTo>
                    <a:pt x="164902" y="211237"/>
                    <a:pt x="164058" y="208806"/>
                    <a:pt x="163364" y="206276"/>
                  </a:cubicBezTo>
                  <a:cubicBezTo>
                    <a:pt x="162669" y="203746"/>
                    <a:pt x="162223" y="201216"/>
                    <a:pt x="161875" y="198735"/>
                  </a:cubicBezTo>
                  <a:lnTo>
                    <a:pt x="143173" y="189508"/>
                  </a:lnTo>
                  <a:cubicBezTo>
                    <a:pt x="137567" y="186730"/>
                    <a:pt x="134739" y="180380"/>
                    <a:pt x="136327" y="174377"/>
                  </a:cubicBezTo>
                  <a:lnTo>
                    <a:pt x="139799" y="161379"/>
                  </a:lnTo>
                  <a:cubicBezTo>
                    <a:pt x="141436" y="155377"/>
                    <a:pt x="147042" y="151309"/>
                    <a:pt x="153293" y="151705"/>
                  </a:cubicBezTo>
                  <a:lnTo>
                    <a:pt x="174079" y="153045"/>
                  </a:lnTo>
                  <a:cubicBezTo>
                    <a:pt x="177205" y="149027"/>
                    <a:pt x="180826" y="145306"/>
                    <a:pt x="184944" y="142131"/>
                  </a:cubicBezTo>
                  <a:lnTo>
                    <a:pt x="183604" y="121394"/>
                  </a:lnTo>
                  <a:cubicBezTo>
                    <a:pt x="183207" y="115143"/>
                    <a:pt x="187275" y="109488"/>
                    <a:pt x="193278" y="107900"/>
                  </a:cubicBezTo>
                  <a:lnTo>
                    <a:pt x="206276" y="104428"/>
                  </a:lnTo>
                  <a:close/>
                  <a:moveTo>
                    <a:pt x="222448" y="168672"/>
                  </a:moveTo>
                  <a:cubicBezTo>
                    <a:pt x="210401" y="168686"/>
                    <a:pt x="200631" y="178478"/>
                    <a:pt x="200645" y="190525"/>
                  </a:cubicBezTo>
                  <a:cubicBezTo>
                    <a:pt x="200659" y="202572"/>
                    <a:pt x="210451" y="212342"/>
                    <a:pt x="222498" y="212328"/>
                  </a:cubicBezTo>
                  <a:cubicBezTo>
                    <a:pt x="234545" y="212314"/>
                    <a:pt x="244315" y="202522"/>
                    <a:pt x="244301" y="190475"/>
                  </a:cubicBezTo>
                  <a:cubicBezTo>
                    <a:pt x="244288" y="178428"/>
                    <a:pt x="234496" y="168658"/>
                    <a:pt x="222448" y="168672"/>
                  </a:cubicBezTo>
                  <a:close/>
                  <a:moveTo>
                    <a:pt x="111571" y="-22572"/>
                  </a:moveTo>
                  <a:lnTo>
                    <a:pt x="124569" y="-19100"/>
                  </a:lnTo>
                  <a:cubicBezTo>
                    <a:pt x="130572" y="-17462"/>
                    <a:pt x="134640" y="-11807"/>
                    <a:pt x="134243" y="-5606"/>
                  </a:cubicBezTo>
                  <a:lnTo>
                    <a:pt x="132904" y="15131"/>
                  </a:lnTo>
                  <a:cubicBezTo>
                    <a:pt x="137021" y="18306"/>
                    <a:pt x="140643" y="21977"/>
                    <a:pt x="143768" y="26045"/>
                  </a:cubicBezTo>
                  <a:lnTo>
                    <a:pt x="164604" y="24705"/>
                  </a:lnTo>
                  <a:cubicBezTo>
                    <a:pt x="170805" y="24309"/>
                    <a:pt x="176461" y="28377"/>
                    <a:pt x="178098" y="34379"/>
                  </a:cubicBezTo>
                  <a:lnTo>
                    <a:pt x="181570" y="47377"/>
                  </a:lnTo>
                  <a:cubicBezTo>
                    <a:pt x="183158" y="53380"/>
                    <a:pt x="180330" y="59730"/>
                    <a:pt x="174724" y="62508"/>
                  </a:cubicBezTo>
                  <a:lnTo>
                    <a:pt x="156021" y="71735"/>
                  </a:lnTo>
                  <a:cubicBezTo>
                    <a:pt x="155674" y="74265"/>
                    <a:pt x="155178" y="76795"/>
                    <a:pt x="154533" y="79276"/>
                  </a:cubicBezTo>
                  <a:cubicBezTo>
                    <a:pt x="153888" y="81756"/>
                    <a:pt x="152995" y="84237"/>
                    <a:pt x="152053" y="86568"/>
                  </a:cubicBezTo>
                  <a:lnTo>
                    <a:pt x="163612" y="103932"/>
                  </a:lnTo>
                  <a:cubicBezTo>
                    <a:pt x="167084" y="109141"/>
                    <a:pt x="166390" y="116036"/>
                    <a:pt x="161975" y="120452"/>
                  </a:cubicBezTo>
                  <a:lnTo>
                    <a:pt x="152450" y="129977"/>
                  </a:lnTo>
                  <a:cubicBezTo>
                    <a:pt x="148034" y="134392"/>
                    <a:pt x="141139" y="135086"/>
                    <a:pt x="135930" y="131614"/>
                  </a:cubicBezTo>
                  <a:lnTo>
                    <a:pt x="118566" y="120055"/>
                  </a:lnTo>
                  <a:cubicBezTo>
                    <a:pt x="113854" y="121989"/>
                    <a:pt x="108843" y="123379"/>
                    <a:pt x="103733" y="124073"/>
                  </a:cubicBezTo>
                  <a:lnTo>
                    <a:pt x="94506" y="142726"/>
                  </a:lnTo>
                  <a:cubicBezTo>
                    <a:pt x="91728" y="148332"/>
                    <a:pt x="85378" y="151160"/>
                    <a:pt x="79375" y="149572"/>
                  </a:cubicBezTo>
                  <a:lnTo>
                    <a:pt x="66377" y="146100"/>
                  </a:lnTo>
                  <a:cubicBezTo>
                    <a:pt x="60325" y="144463"/>
                    <a:pt x="56307" y="138807"/>
                    <a:pt x="56704" y="132606"/>
                  </a:cubicBezTo>
                  <a:lnTo>
                    <a:pt x="58043" y="111820"/>
                  </a:lnTo>
                  <a:cubicBezTo>
                    <a:pt x="53925" y="108645"/>
                    <a:pt x="50304" y="104973"/>
                    <a:pt x="47179" y="100905"/>
                  </a:cubicBezTo>
                  <a:lnTo>
                    <a:pt x="26343" y="102245"/>
                  </a:lnTo>
                  <a:cubicBezTo>
                    <a:pt x="20141" y="102642"/>
                    <a:pt x="14486" y="98574"/>
                    <a:pt x="12849" y="92571"/>
                  </a:cubicBezTo>
                  <a:lnTo>
                    <a:pt x="9376" y="79573"/>
                  </a:lnTo>
                  <a:cubicBezTo>
                    <a:pt x="7789" y="73571"/>
                    <a:pt x="10616" y="67221"/>
                    <a:pt x="16222" y="64443"/>
                  </a:cubicBezTo>
                  <a:lnTo>
                    <a:pt x="34925" y="55215"/>
                  </a:lnTo>
                  <a:cubicBezTo>
                    <a:pt x="35272" y="52685"/>
                    <a:pt x="35768" y="50205"/>
                    <a:pt x="36413" y="47675"/>
                  </a:cubicBezTo>
                  <a:cubicBezTo>
                    <a:pt x="37108" y="45145"/>
                    <a:pt x="37902" y="42714"/>
                    <a:pt x="38894" y="40382"/>
                  </a:cubicBezTo>
                  <a:lnTo>
                    <a:pt x="27335" y="23068"/>
                  </a:lnTo>
                  <a:cubicBezTo>
                    <a:pt x="23862" y="17859"/>
                    <a:pt x="24557" y="10964"/>
                    <a:pt x="28972" y="6548"/>
                  </a:cubicBezTo>
                  <a:lnTo>
                    <a:pt x="38497" y="-2977"/>
                  </a:lnTo>
                  <a:cubicBezTo>
                    <a:pt x="42912" y="-7392"/>
                    <a:pt x="49808" y="-8086"/>
                    <a:pt x="55017" y="-4614"/>
                  </a:cubicBezTo>
                  <a:lnTo>
                    <a:pt x="72380" y="6945"/>
                  </a:lnTo>
                  <a:cubicBezTo>
                    <a:pt x="77093" y="5011"/>
                    <a:pt x="82104" y="3621"/>
                    <a:pt x="87213" y="2927"/>
                  </a:cubicBezTo>
                  <a:lnTo>
                    <a:pt x="96441" y="-15726"/>
                  </a:lnTo>
                  <a:cubicBezTo>
                    <a:pt x="99219" y="-21332"/>
                    <a:pt x="105519" y="-24160"/>
                    <a:pt x="111571" y="-22572"/>
                  </a:cubicBezTo>
                  <a:close/>
                  <a:moveTo>
                    <a:pt x="95448" y="41672"/>
                  </a:moveTo>
                  <a:cubicBezTo>
                    <a:pt x="83401" y="41672"/>
                    <a:pt x="73620" y="51453"/>
                    <a:pt x="73620" y="63500"/>
                  </a:cubicBezTo>
                  <a:cubicBezTo>
                    <a:pt x="73620" y="75547"/>
                    <a:pt x="83401" y="85328"/>
                    <a:pt x="95448" y="85328"/>
                  </a:cubicBezTo>
                  <a:cubicBezTo>
                    <a:pt x="107496" y="85328"/>
                    <a:pt x="117277" y="75547"/>
                    <a:pt x="117277" y="63500"/>
                  </a:cubicBezTo>
                  <a:cubicBezTo>
                    <a:pt x="117277" y="51453"/>
                    <a:pt x="107496" y="41672"/>
                    <a:pt x="95448" y="41672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34" name="Text 32"/>
            <p:cNvSpPr/>
            <p:nvPr/>
          </p:nvSpPr>
          <p:spPr>
            <a:xfrm>
              <a:off x="13900" y="10642"/>
              <a:ext cx="1090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核心业务流程</a:t>
              </a:r>
              <a:endParaRPr lang="en-US" sz="1600" dirty="0"/>
            </a:p>
          </p:txBody>
        </p:sp>
        <p:sp>
          <p:nvSpPr>
            <p:cNvPr id="35" name="Shape 33"/>
            <p:cNvSpPr/>
            <p:nvPr/>
          </p:nvSpPr>
          <p:spPr>
            <a:xfrm>
              <a:off x="13400" y="11442"/>
              <a:ext cx="11200" cy="800"/>
            </a:xfrm>
            <a:custGeom>
              <a:avLst/>
              <a:gdLst/>
              <a:ahLst/>
              <a:cxnLst/>
              <a:rect l="l" t="t" r="r" b="b"/>
              <a:pathLst>
                <a:path w="7112000" h="508000">
                  <a:moveTo>
                    <a:pt x="42332" y="0"/>
                  </a:moveTo>
                  <a:lnTo>
                    <a:pt x="7069668" y="0"/>
                  </a:lnTo>
                  <a:cubicBezTo>
                    <a:pt x="7093047" y="0"/>
                    <a:pt x="7112000" y="18953"/>
                    <a:pt x="7112000" y="42332"/>
                  </a:cubicBezTo>
                  <a:lnTo>
                    <a:pt x="7112000" y="465668"/>
                  </a:lnTo>
                  <a:cubicBezTo>
                    <a:pt x="7112000" y="489047"/>
                    <a:pt x="7093047" y="508000"/>
                    <a:pt x="7069668" y="508000"/>
                  </a:cubicBezTo>
                  <a:lnTo>
                    <a:pt x="42332" y="508000"/>
                  </a:lnTo>
                  <a:cubicBezTo>
                    <a:pt x="18953" y="508000"/>
                    <a:pt x="0" y="489047"/>
                    <a:pt x="0" y="465668"/>
                  </a:cubicBezTo>
                  <a:lnTo>
                    <a:pt x="0" y="42332"/>
                  </a:lnTo>
                  <a:cubicBezTo>
                    <a:pt x="0" y="18968"/>
                    <a:pt x="18968" y="0"/>
                    <a:pt x="42332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36" name="Shape 34"/>
            <p:cNvSpPr/>
            <p:nvPr/>
          </p:nvSpPr>
          <p:spPr>
            <a:xfrm>
              <a:off x="13533" y="11575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42333" y="0"/>
                  </a:moveTo>
                  <a:lnTo>
                    <a:pt x="296333" y="0"/>
                  </a:lnTo>
                  <a:cubicBezTo>
                    <a:pt x="319713" y="0"/>
                    <a:pt x="338667" y="18953"/>
                    <a:pt x="338667" y="42333"/>
                  </a:cubicBezTo>
                  <a:lnTo>
                    <a:pt x="338667" y="296333"/>
                  </a:lnTo>
                  <a:cubicBezTo>
                    <a:pt x="338667" y="319713"/>
                    <a:pt x="319713" y="338667"/>
                    <a:pt x="296333" y="338667"/>
                  </a:cubicBezTo>
                  <a:lnTo>
                    <a:pt x="42333" y="338667"/>
                  </a:lnTo>
                  <a:cubicBezTo>
                    <a:pt x="18953" y="338667"/>
                    <a:pt x="0" y="319713"/>
                    <a:pt x="0" y="296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37" name="Text 35"/>
            <p:cNvSpPr/>
            <p:nvPr/>
          </p:nvSpPr>
          <p:spPr>
            <a:xfrm>
              <a:off x="13475" y="11575"/>
              <a:ext cx="65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6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①</a:t>
              </a:r>
              <a:endParaRPr lang="en-US" sz="1600" dirty="0"/>
            </a:p>
          </p:txBody>
        </p:sp>
        <p:sp>
          <p:nvSpPr>
            <p:cNvPr id="38" name="Text 36"/>
            <p:cNvSpPr/>
            <p:nvPr/>
          </p:nvSpPr>
          <p:spPr>
            <a:xfrm>
              <a:off x="14267" y="11642"/>
              <a:ext cx="30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用户身份与借阅资格校验</a:t>
              </a:r>
              <a:endParaRPr lang="en-US" sz="1600" dirty="0"/>
            </a:p>
          </p:txBody>
        </p:sp>
        <p:sp>
          <p:nvSpPr>
            <p:cNvPr id="39" name="Shape 37"/>
            <p:cNvSpPr/>
            <p:nvPr/>
          </p:nvSpPr>
          <p:spPr>
            <a:xfrm>
              <a:off x="13400" y="12375"/>
              <a:ext cx="11200" cy="800"/>
            </a:xfrm>
            <a:custGeom>
              <a:avLst/>
              <a:gdLst/>
              <a:ahLst/>
              <a:cxnLst/>
              <a:rect l="l" t="t" r="r" b="b"/>
              <a:pathLst>
                <a:path w="7112000" h="508000">
                  <a:moveTo>
                    <a:pt x="42332" y="0"/>
                  </a:moveTo>
                  <a:lnTo>
                    <a:pt x="7069668" y="0"/>
                  </a:lnTo>
                  <a:cubicBezTo>
                    <a:pt x="7093047" y="0"/>
                    <a:pt x="7112000" y="18953"/>
                    <a:pt x="7112000" y="42332"/>
                  </a:cubicBezTo>
                  <a:lnTo>
                    <a:pt x="7112000" y="465668"/>
                  </a:lnTo>
                  <a:cubicBezTo>
                    <a:pt x="7112000" y="489047"/>
                    <a:pt x="7093047" y="508000"/>
                    <a:pt x="7069668" y="508000"/>
                  </a:cubicBezTo>
                  <a:lnTo>
                    <a:pt x="42332" y="508000"/>
                  </a:lnTo>
                  <a:cubicBezTo>
                    <a:pt x="18953" y="508000"/>
                    <a:pt x="0" y="489047"/>
                    <a:pt x="0" y="465668"/>
                  </a:cubicBezTo>
                  <a:lnTo>
                    <a:pt x="0" y="42332"/>
                  </a:lnTo>
                  <a:cubicBezTo>
                    <a:pt x="0" y="18968"/>
                    <a:pt x="18968" y="0"/>
                    <a:pt x="42332" y="0"/>
                  </a:cubicBezTo>
                  <a:close/>
                </a:path>
              </a:pathLst>
            </a:custGeom>
            <a:solidFill>
              <a:srgbClr val="C7A87C">
                <a:alpha val="5098"/>
              </a:srgbClr>
            </a:solidFill>
          </p:spPr>
        </p:sp>
        <p:sp>
          <p:nvSpPr>
            <p:cNvPr id="40" name="Shape 38"/>
            <p:cNvSpPr/>
            <p:nvPr/>
          </p:nvSpPr>
          <p:spPr>
            <a:xfrm>
              <a:off x="13533" y="12508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42333" y="0"/>
                  </a:moveTo>
                  <a:lnTo>
                    <a:pt x="296333" y="0"/>
                  </a:lnTo>
                  <a:cubicBezTo>
                    <a:pt x="319713" y="0"/>
                    <a:pt x="338667" y="18953"/>
                    <a:pt x="338667" y="42333"/>
                  </a:cubicBezTo>
                  <a:lnTo>
                    <a:pt x="338667" y="296333"/>
                  </a:lnTo>
                  <a:cubicBezTo>
                    <a:pt x="338667" y="319713"/>
                    <a:pt x="319713" y="338667"/>
                    <a:pt x="296333" y="338667"/>
                  </a:cubicBezTo>
                  <a:lnTo>
                    <a:pt x="42333" y="338667"/>
                  </a:lnTo>
                  <a:cubicBezTo>
                    <a:pt x="18953" y="338667"/>
                    <a:pt x="0" y="319713"/>
                    <a:pt x="0" y="296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41" name="Text 39"/>
            <p:cNvSpPr/>
            <p:nvPr/>
          </p:nvSpPr>
          <p:spPr>
            <a:xfrm>
              <a:off x="13475" y="12508"/>
              <a:ext cx="65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6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②</a:t>
              </a:r>
              <a:endParaRPr lang="en-US" sz="1600" dirty="0"/>
            </a:p>
          </p:txBody>
        </p:sp>
        <p:sp>
          <p:nvSpPr>
            <p:cNvPr id="42" name="Text 40"/>
            <p:cNvSpPr/>
            <p:nvPr/>
          </p:nvSpPr>
          <p:spPr>
            <a:xfrm>
              <a:off x="14267" y="12575"/>
              <a:ext cx="28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目标图书库存状态检查</a:t>
              </a:r>
              <a:endParaRPr lang="en-US" sz="1600" dirty="0"/>
            </a:p>
          </p:txBody>
        </p:sp>
        <p:sp>
          <p:nvSpPr>
            <p:cNvPr id="43" name="Shape 41"/>
            <p:cNvSpPr/>
            <p:nvPr/>
          </p:nvSpPr>
          <p:spPr>
            <a:xfrm>
              <a:off x="13400" y="13308"/>
              <a:ext cx="11200" cy="800"/>
            </a:xfrm>
            <a:custGeom>
              <a:avLst/>
              <a:gdLst/>
              <a:ahLst/>
              <a:cxnLst/>
              <a:rect l="l" t="t" r="r" b="b"/>
              <a:pathLst>
                <a:path w="7112000" h="508000">
                  <a:moveTo>
                    <a:pt x="42332" y="0"/>
                  </a:moveTo>
                  <a:lnTo>
                    <a:pt x="7069668" y="0"/>
                  </a:lnTo>
                  <a:cubicBezTo>
                    <a:pt x="7093047" y="0"/>
                    <a:pt x="7112000" y="18953"/>
                    <a:pt x="7112000" y="42332"/>
                  </a:cubicBezTo>
                  <a:lnTo>
                    <a:pt x="7112000" y="465668"/>
                  </a:lnTo>
                  <a:cubicBezTo>
                    <a:pt x="7112000" y="489047"/>
                    <a:pt x="7093047" y="508000"/>
                    <a:pt x="7069668" y="508000"/>
                  </a:cubicBezTo>
                  <a:lnTo>
                    <a:pt x="42332" y="508000"/>
                  </a:lnTo>
                  <a:cubicBezTo>
                    <a:pt x="18953" y="508000"/>
                    <a:pt x="0" y="489047"/>
                    <a:pt x="0" y="465668"/>
                  </a:cubicBezTo>
                  <a:lnTo>
                    <a:pt x="0" y="42332"/>
                  </a:lnTo>
                  <a:cubicBezTo>
                    <a:pt x="0" y="18968"/>
                    <a:pt x="18968" y="0"/>
                    <a:pt x="42332" y="0"/>
                  </a:cubicBezTo>
                  <a:close/>
                </a:path>
              </a:pathLst>
            </a:custGeom>
            <a:solidFill>
              <a:srgbClr val="8D7B6D">
                <a:alpha val="5098"/>
              </a:srgbClr>
            </a:solidFill>
          </p:spPr>
        </p:sp>
        <p:sp>
          <p:nvSpPr>
            <p:cNvPr id="44" name="Shape 42"/>
            <p:cNvSpPr/>
            <p:nvPr/>
          </p:nvSpPr>
          <p:spPr>
            <a:xfrm>
              <a:off x="13533" y="13442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42333" y="0"/>
                  </a:moveTo>
                  <a:lnTo>
                    <a:pt x="296333" y="0"/>
                  </a:lnTo>
                  <a:cubicBezTo>
                    <a:pt x="319713" y="0"/>
                    <a:pt x="338667" y="18953"/>
                    <a:pt x="338667" y="42333"/>
                  </a:cubicBezTo>
                  <a:lnTo>
                    <a:pt x="338667" y="296333"/>
                  </a:lnTo>
                  <a:cubicBezTo>
                    <a:pt x="338667" y="319713"/>
                    <a:pt x="319713" y="338667"/>
                    <a:pt x="296333" y="338667"/>
                  </a:cubicBezTo>
                  <a:lnTo>
                    <a:pt x="42333" y="338667"/>
                  </a:lnTo>
                  <a:cubicBezTo>
                    <a:pt x="18953" y="338667"/>
                    <a:pt x="0" y="319713"/>
                    <a:pt x="0" y="296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8D7B6D"/>
            </a:solidFill>
          </p:spPr>
        </p:sp>
        <p:sp>
          <p:nvSpPr>
            <p:cNvPr id="45" name="Text 43"/>
            <p:cNvSpPr/>
            <p:nvPr/>
          </p:nvSpPr>
          <p:spPr>
            <a:xfrm>
              <a:off x="13475" y="13442"/>
              <a:ext cx="65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6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③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4267" y="13508"/>
              <a:ext cx="2533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原子性扣减库存数量</a:t>
              </a:r>
              <a:endParaRPr lang="en-US" sz="1600" dirty="0"/>
            </a:p>
          </p:txBody>
        </p:sp>
        <p:sp>
          <p:nvSpPr>
            <p:cNvPr id="47" name="Shape 45"/>
            <p:cNvSpPr/>
            <p:nvPr/>
          </p:nvSpPr>
          <p:spPr>
            <a:xfrm>
              <a:off x="13400" y="14242"/>
              <a:ext cx="11200" cy="800"/>
            </a:xfrm>
            <a:custGeom>
              <a:avLst/>
              <a:gdLst/>
              <a:ahLst/>
              <a:cxnLst/>
              <a:rect l="l" t="t" r="r" b="b"/>
              <a:pathLst>
                <a:path w="7112000" h="508000">
                  <a:moveTo>
                    <a:pt x="42332" y="0"/>
                  </a:moveTo>
                  <a:lnTo>
                    <a:pt x="7069668" y="0"/>
                  </a:lnTo>
                  <a:cubicBezTo>
                    <a:pt x="7093047" y="0"/>
                    <a:pt x="7112000" y="18953"/>
                    <a:pt x="7112000" y="42332"/>
                  </a:cubicBezTo>
                  <a:lnTo>
                    <a:pt x="7112000" y="465668"/>
                  </a:lnTo>
                  <a:cubicBezTo>
                    <a:pt x="7112000" y="489047"/>
                    <a:pt x="7093047" y="508000"/>
                    <a:pt x="7069668" y="508000"/>
                  </a:cubicBezTo>
                  <a:lnTo>
                    <a:pt x="42332" y="508000"/>
                  </a:lnTo>
                  <a:cubicBezTo>
                    <a:pt x="18953" y="508000"/>
                    <a:pt x="0" y="489047"/>
                    <a:pt x="0" y="465668"/>
                  </a:cubicBezTo>
                  <a:lnTo>
                    <a:pt x="0" y="42332"/>
                  </a:lnTo>
                  <a:cubicBezTo>
                    <a:pt x="0" y="18968"/>
                    <a:pt x="18968" y="0"/>
                    <a:pt x="42332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48" name="Shape 46"/>
            <p:cNvSpPr/>
            <p:nvPr/>
          </p:nvSpPr>
          <p:spPr>
            <a:xfrm>
              <a:off x="13533" y="14375"/>
              <a:ext cx="533" cy="533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42333" y="0"/>
                  </a:moveTo>
                  <a:lnTo>
                    <a:pt x="296333" y="0"/>
                  </a:lnTo>
                  <a:cubicBezTo>
                    <a:pt x="319713" y="0"/>
                    <a:pt x="338667" y="18953"/>
                    <a:pt x="338667" y="42333"/>
                  </a:cubicBezTo>
                  <a:lnTo>
                    <a:pt x="338667" y="296333"/>
                  </a:lnTo>
                  <a:cubicBezTo>
                    <a:pt x="338667" y="319713"/>
                    <a:pt x="319713" y="338667"/>
                    <a:pt x="296333" y="338667"/>
                  </a:cubicBezTo>
                  <a:lnTo>
                    <a:pt x="42333" y="338667"/>
                  </a:lnTo>
                  <a:cubicBezTo>
                    <a:pt x="18953" y="338667"/>
                    <a:pt x="0" y="319713"/>
                    <a:pt x="0" y="296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49" name="Text 47"/>
            <p:cNvSpPr/>
            <p:nvPr/>
          </p:nvSpPr>
          <p:spPr>
            <a:xfrm>
              <a:off x="13475" y="14375"/>
              <a:ext cx="65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165" b="1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④</a:t>
              </a:r>
              <a:endParaRPr lang="en-US" sz="1600" dirty="0"/>
            </a:p>
          </p:txBody>
        </p:sp>
        <p:sp>
          <p:nvSpPr>
            <p:cNvPr id="50" name="Text 48"/>
            <p:cNvSpPr/>
            <p:nvPr/>
          </p:nvSpPr>
          <p:spPr>
            <a:xfrm>
              <a:off x="14267" y="14442"/>
              <a:ext cx="30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生成借阅记录并提交事务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kern="0" spc="117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TECHNICAL CHALLENGES &amp; IMPLEMENTATION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性能与安全优化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44500" y="1566333"/>
            <a:ext cx="15388167" cy="3683000"/>
          </a:xfrm>
          <a:custGeom>
            <a:avLst/>
            <a:gdLst/>
            <a:ahLst/>
            <a:cxnLst/>
            <a:rect l="l" t="t" r="r" b="b"/>
            <a:pathLst>
              <a:path w="15388167" h="3683000">
                <a:moveTo>
                  <a:pt x="42333" y="0"/>
                </a:moveTo>
                <a:lnTo>
                  <a:pt x="15261177" y="0"/>
                </a:lnTo>
                <a:cubicBezTo>
                  <a:pt x="15331311" y="0"/>
                  <a:pt x="15388167" y="56855"/>
                  <a:pt x="15388167" y="126990"/>
                </a:cubicBezTo>
                <a:lnTo>
                  <a:pt x="15388167" y="3556010"/>
                </a:lnTo>
                <a:cubicBezTo>
                  <a:pt x="15388167" y="3626145"/>
                  <a:pt x="15331311" y="3683000"/>
                  <a:pt x="15261177" y="3683000"/>
                </a:cubicBezTo>
                <a:lnTo>
                  <a:pt x="42333" y="3683000"/>
                </a:lnTo>
                <a:cubicBezTo>
                  <a:pt x="18953" y="3683000"/>
                  <a:pt x="0" y="3664047"/>
                  <a:pt x="0" y="3640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444500" y="1566333"/>
            <a:ext cx="42333" cy="3683000"/>
          </a:xfrm>
          <a:custGeom>
            <a:avLst/>
            <a:gdLst/>
            <a:ahLst/>
            <a:cxnLst/>
            <a:rect l="l" t="t" r="r" b="b"/>
            <a:pathLst>
              <a:path w="42333" h="3683000">
                <a:moveTo>
                  <a:pt x="42333" y="0"/>
                </a:moveTo>
                <a:lnTo>
                  <a:pt x="42333" y="0"/>
                </a:lnTo>
                <a:lnTo>
                  <a:pt x="42333" y="3683000"/>
                </a:lnTo>
                <a:lnTo>
                  <a:pt x="42333" y="3683000"/>
                </a:lnTo>
                <a:cubicBezTo>
                  <a:pt x="18953" y="3683000"/>
                  <a:pt x="0" y="3664047"/>
                  <a:pt x="0" y="3640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7" name="Shape 5"/>
          <p:cNvSpPr/>
          <p:nvPr/>
        </p:nvSpPr>
        <p:spPr>
          <a:xfrm>
            <a:off x="719667" y="1820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862542" y="194733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68077" y="-4911"/>
                </a:moveTo>
                <a:cubicBezTo>
                  <a:pt x="173980" y="-645"/>
                  <a:pt x="176163" y="7094"/>
                  <a:pt x="173484" y="13841"/>
                </a:cubicBezTo>
                <a:lnTo>
                  <a:pt x="134590" y="111125"/>
                </a:lnTo>
                <a:lnTo>
                  <a:pt x="206375" y="111125"/>
                </a:lnTo>
                <a:cubicBezTo>
                  <a:pt x="213072" y="111125"/>
                  <a:pt x="219025" y="115292"/>
                  <a:pt x="221307" y="121593"/>
                </a:cubicBezTo>
                <a:cubicBezTo>
                  <a:pt x="223589" y="127893"/>
                  <a:pt x="221655" y="134938"/>
                  <a:pt x="216545" y="139204"/>
                </a:cubicBezTo>
                <a:lnTo>
                  <a:pt x="73670" y="258266"/>
                </a:lnTo>
                <a:cubicBezTo>
                  <a:pt x="68064" y="262930"/>
                  <a:pt x="60077" y="263178"/>
                  <a:pt x="54173" y="258911"/>
                </a:cubicBezTo>
                <a:cubicBezTo>
                  <a:pt x="48270" y="254645"/>
                  <a:pt x="46087" y="246906"/>
                  <a:pt x="48766" y="240159"/>
                </a:cubicBezTo>
                <a:lnTo>
                  <a:pt x="87660" y="142875"/>
                </a:lnTo>
                <a:lnTo>
                  <a:pt x="15875" y="142875"/>
                </a:lnTo>
                <a:cubicBezTo>
                  <a:pt x="9178" y="142875"/>
                  <a:pt x="3225" y="138708"/>
                  <a:pt x="943" y="132407"/>
                </a:cubicBezTo>
                <a:cubicBezTo>
                  <a:pt x="-1339" y="126107"/>
                  <a:pt x="595" y="119062"/>
                  <a:pt x="5705" y="114796"/>
                </a:cubicBezTo>
                <a:lnTo>
                  <a:pt x="148580" y="-4266"/>
                </a:lnTo>
                <a:cubicBezTo>
                  <a:pt x="154186" y="-8930"/>
                  <a:pt x="162173" y="-9178"/>
                  <a:pt x="168077" y="-4911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9" name="Text 7"/>
          <p:cNvSpPr/>
          <p:nvPr/>
        </p:nvSpPr>
        <p:spPr>
          <a:xfrm>
            <a:off x="1354667" y="1905000"/>
            <a:ext cx="185208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Redis 缓存优化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9667" y="2497667"/>
            <a:ext cx="4815417" cy="1354667"/>
          </a:xfrm>
          <a:custGeom>
            <a:avLst/>
            <a:gdLst/>
            <a:ahLst/>
            <a:cxnLst/>
            <a:rect l="l" t="t" r="r" b="b"/>
            <a:pathLst>
              <a:path w="4815417" h="1354667">
                <a:moveTo>
                  <a:pt x="127000" y="0"/>
                </a:moveTo>
                <a:lnTo>
                  <a:pt x="4688417" y="0"/>
                </a:lnTo>
                <a:cubicBezTo>
                  <a:pt x="4758510" y="0"/>
                  <a:pt x="4815417" y="56907"/>
                  <a:pt x="4815417" y="127000"/>
                </a:cubicBezTo>
                <a:lnTo>
                  <a:pt x="4815417" y="1227667"/>
                </a:lnTo>
                <a:cubicBezTo>
                  <a:pt x="4815417" y="1297760"/>
                  <a:pt x="4758510" y="1354667"/>
                  <a:pt x="4688417" y="1354667"/>
                </a:cubicBezTo>
                <a:lnTo>
                  <a:pt x="127000" y="1354667"/>
                </a:lnTo>
                <a:cubicBezTo>
                  <a:pt x="56907" y="1354667"/>
                  <a:pt x="0" y="1297760"/>
                  <a:pt x="0" y="1227667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889000" y="2667000"/>
            <a:ext cx="45720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Cache Aside Pattern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3090333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查询: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先查缓存,未命中再查数据库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9000" y="3429000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更新: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先更新数据库,再删除缓存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43222" y="2497667"/>
            <a:ext cx="4815417" cy="1354667"/>
          </a:xfrm>
          <a:custGeom>
            <a:avLst/>
            <a:gdLst/>
            <a:ahLst/>
            <a:cxnLst/>
            <a:rect l="l" t="t" r="r" b="b"/>
            <a:pathLst>
              <a:path w="4815417" h="1354667">
                <a:moveTo>
                  <a:pt x="127000" y="0"/>
                </a:moveTo>
                <a:lnTo>
                  <a:pt x="4688417" y="0"/>
                </a:lnTo>
                <a:cubicBezTo>
                  <a:pt x="4758510" y="0"/>
                  <a:pt x="4815417" y="56907"/>
                  <a:pt x="4815417" y="127000"/>
                </a:cubicBezTo>
                <a:lnTo>
                  <a:pt x="4815417" y="1227667"/>
                </a:lnTo>
                <a:cubicBezTo>
                  <a:pt x="4815417" y="1297760"/>
                  <a:pt x="4758510" y="1354667"/>
                  <a:pt x="4688417" y="1354667"/>
                </a:cubicBezTo>
                <a:lnTo>
                  <a:pt x="127000" y="1354667"/>
                </a:lnTo>
                <a:cubicBezTo>
                  <a:pt x="56907" y="1354667"/>
                  <a:pt x="0" y="1297760"/>
                  <a:pt x="0" y="1227667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5912556" y="2667000"/>
            <a:ext cx="45720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缓存策略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912556" y="3090333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过期时间: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设置30分钟TTL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12556" y="3429000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防止雪崩: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避免同时失效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766778" y="2497667"/>
            <a:ext cx="4815417" cy="1354667"/>
          </a:xfrm>
          <a:custGeom>
            <a:avLst/>
            <a:gdLst/>
            <a:ahLst/>
            <a:cxnLst/>
            <a:rect l="l" t="t" r="r" b="b"/>
            <a:pathLst>
              <a:path w="4815417" h="1354667">
                <a:moveTo>
                  <a:pt x="127000" y="0"/>
                </a:moveTo>
                <a:lnTo>
                  <a:pt x="4688417" y="0"/>
                </a:lnTo>
                <a:cubicBezTo>
                  <a:pt x="4758510" y="0"/>
                  <a:pt x="4815417" y="56907"/>
                  <a:pt x="4815417" y="127000"/>
                </a:cubicBezTo>
                <a:lnTo>
                  <a:pt x="4815417" y="1227667"/>
                </a:lnTo>
                <a:cubicBezTo>
                  <a:pt x="4815417" y="1297760"/>
                  <a:pt x="4758510" y="1354667"/>
                  <a:pt x="4688417" y="1354667"/>
                </a:cubicBezTo>
                <a:lnTo>
                  <a:pt x="127000" y="1354667"/>
                </a:lnTo>
                <a:cubicBezTo>
                  <a:pt x="56907" y="1354667"/>
                  <a:pt x="0" y="1297760"/>
                  <a:pt x="0" y="1227667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10936112" y="2667000"/>
            <a:ext cx="45720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36112" y="3090333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响应速度: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查询从1.5s降至0.1s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936112" y="3429000"/>
            <a:ext cx="456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数据库压力: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降低80%查询请求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9667" y="4021667"/>
            <a:ext cx="14859000" cy="973667"/>
          </a:xfrm>
          <a:custGeom>
            <a:avLst/>
            <a:gdLst/>
            <a:ahLst/>
            <a:cxnLst/>
            <a:rect l="l" t="t" r="r" b="b"/>
            <a:pathLst>
              <a:path w="14859000" h="973667">
                <a:moveTo>
                  <a:pt x="126995" y="0"/>
                </a:moveTo>
                <a:lnTo>
                  <a:pt x="14732005" y="0"/>
                </a:lnTo>
                <a:cubicBezTo>
                  <a:pt x="14802142" y="0"/>
                  <a:pt x="14859000" y="56858"/>
                  <a:pt x="14859000" y="126995"/>
                </a:cubicBezTo>
                <a:lnTo>
                  <a:pt x="14859000" y="846671"/>
                </a:lnTo>
                <a:cubicBezTo>
                  <a:pt x="14859000" y="916809"/>
                  <a:pt x="14802142" y="973667"/>
                  <a:pt x="14732005" y="973667"/>
                </a:cubicBezTo>
                <a:lnTo>
                  <a:pt x="126995" y="973667"/>
                </a:lnTo>
                <a:cubicBezTo>
                  <a:pt x="56858" y="973667"/>
                  <a:pt x="0" y="916809"/>
                  <a:pt x="0" y="846671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889000" y="4191000"/>
            <a:ext cx="14615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缓存一致性保证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000" y="4572000"/>
            <a:ext cx="1460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采用</a:t>
            </a: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先更新数据库,再删除缓存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的策略,确保数据实时性。更新成功后立即删除Redis缓存,避免脏数据被再次读取。</a:t>
            </a:r>
            <a:endParaRPr lang="en-US" sz="1600" dirty="0"/>
          </a:p>
        </p:txBody>
      </p:sp>
      <p:grpSp>
        <p:nvGrpSpPr>
          <p:cNvPr id="54" name="组合 53"/>
          <p:cNvGrpSpPr/>
          <p:nvPr/>
        </p:nvGrpSpPr>
        <p:grpSpPr>
          <a:xfrm>
            <a:off x="423545" y="5342890"/>
            <a:ext cx="7576820" cy="3639820"/>
            <a:chOff x="700" y="8533"/>
            <a:chExt cx="11932" cy="5732"/>
          </a:xfrm>
        </p:grpSpPr>
        <p:sp>
          <p:nvSpPr>
            <p:cNvPr id="25" name="Shape 23"/>
            <p:cNvSpPr/>
            <p:nvPr/>
          </p:nvSpPr>
          <p:spPr>
            <a:xfrm>
              <a:off x="700" y="8533"/>
              <a:ext cx="11933" cy="5733"/>
            </a:xfrm>
            <a:custGeom>
              <a:avLst/>
              <a:gdLst/>
              <a:ahLst/>
              <a:cxnLst/>
              <a:rect l="l" t="t" r="r" b="b"/>
              <a:pathLst>
                <a:path w="7577667" h="3640667">
                  <a:moveTo>
                    <a:pt x="42333" y="0"/>
                  </a:moveTo>
                  <a:lnTo>
                    <a:pt x="7450680" y="0"/>
                  </a:lnTo>
                  <a:cubicBezTo>
                    <a:pt x="7520813" y="0"/>
                    <a:pt x="7577667" y="56854"/>
                    <a:pt x="7577667" y="126986"/>
                  </a:cubicBezTo>
                  <a:lnTo>
                    <a:pt x="7577667" y="3513680"/>
                  </a:lnTo>
                  <a:cubicBezTo>
                    <a:pt x="7577667" y="3583813"/>
                    <a:pt x="7520813" y="3640667"/>
                    <a:pt x="7450680" y="3640667"/>
                  </a:cubicBezTo>
                  <a:lnTo>
                    <a:pt x="42333" y="3640667"/>
                  </a:lnTo>
                  <a:cubicBezTo>
                    <a:pt x="18953" y="3640667"/>
                    <a:pt x="0" y="3621713"/>
                    <a:pt x="0" y="3598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Shape 24"/>
            <p:cNvSpPr/>
            <p:nvPr/>
          </p:nvSpPr>
          <p:spPr>
            <a:xfrm>
              <a:off x="700" y="8533"/>
              <a:ext cx="67" cy="5733"/>
            </a:xfrm>
            <a:custGeom>
              <a:avLst/>
              <a:gdLst/>
              <a:ahLst/>
              <a:cxnLst/>
              <a:rect l="l" t="t" r="r" b="b"/>
              <a:pathLst>
                <a:path w="42333" h="3640667">
                  <a:moveTo>
                    <a:pt x="42333" y="0"/>
                  </a:moveTo>
                  <a:lnTo>
                    <a:pt x="42333" y="0"/>
                  </a:lnTo>
                  <a:lnTo>
                    <a:pt x="42333" y="3640667"/>
                  </a:lnTo>
                  <a:lnTo>
                    <a:pt x="42333" y="3640667"/>
                  </a:lnTo>
                  <a:cubicBezTo>
                    <a:pt x="18953" y="3640667"/>
                    <a:pt x="0" y="3621713"/>
                    <a:pt x="0" y="3598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8D7B6D"/>
            </a:solidFill>
          </p:spPr>
        </p:sp>
        <p:grpSp>
          <p:nvGrpSpPr>
            <p:cNvPr id="53" name="组合 52"/>
            <p:cNvGrpSpPr/>
            <p:nvPr/>
          </p:nvGrpSpPr>
          <p:grpSpPr>
            <a:xfrm>
              <a:off x="1067" y="8867"/>
              <a:ext cx="11232" cy="5066"/>
              <a:chOff x="1067" y="8867"/>
              <a:chExt cx="11232" cy="5066"/>
            </a:xfrm>
          </p:grpSpPr>
          <p:sp>
            <p:nvSpPr>
              <p:cNvPr id="27" name="Shape 25"/>
              <p:cNvSpPr/>
              <p:nvPr/>
            </p:nvSpPr>
            <p:spPr>
              <a:xfrm>
                <a:off x="1067" y="8867"/>
                <a:ext cx="80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08000">
                    <a:moveTo>
                      <a:pt x="254000" y="0"/>
                    </a:moveTo>
                    <a:lnTo>
                      <a:pt x="254000" y="0"/>
                    </a:lnTo>
                    <a:cubicBezTo>
                      <a:pt x="394186" y="0"/>
                      <a:pt x="508000" y="113814"/>
                      <a:pt x="508000" y="254000"/>
                    </a:cubicBezTo>
                    <a:lnTo>
                      <a:pt x="508000" y="254000"/>
                    </a:lnTo>
                    <a:cubicBezTo>
                      <a:pt x="508000" y="394186"/>
                      <a:pt x="394186" y="508000"/>
                      <a:pt x="254000" y="508000"/>
                    </a:cubicBezTo>
                    <a:lnTo>
                      <a:pt x="254000" y="508000"/>
                    </a:lnTo>
                    <a:cubicBezTo>
                      <a:pt x="113814" y="508000"/>
                      <a:pt x="0" y="394186"/>
                      <a:pt x="0" y="254000"/>
                    </a:cubicBezTo>
                    <a:lnTo>
                      <a:pt x="0" y="254000"/>
                    </a:lnTo>
                    <a:cubicBezTo>
                      <a:pt x="0" y="113814"/>
                      <a:pt x="113814" y="0"/>
                      <a:pt x="254000" y="0"/>
                    </a:cubicBezTo>
                    <a:close/>
                  </a:path>
                </a:pathLst>
              </a:custGeom>
              <a:solidFill>
                <a:srgbClr val="8D7B6D">
                  <a:alpha val="10196"/>
                </a:srgbClr>
              </a:solidFill>
            </p:spPr>
          </p:sp>
          <p:sp>
            <p:nvSpPr>
              <p:cNvPr id="28" name="Shape 26"/>
              <p:cNvSpPr/>
              <p:nvPr/>
            </p:nvSpPr>
            <p:spPr>
              <a:xfrm>
                <a:off x="1267" y="9067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254000" h="254000">
                    <a:moveTo>
                      <a:pt x="127000" y="0"/>
                    </a:moveTo>
                    <a:cubicBezTo>
                      <a:pt x="129282" y="0"/>
                      <a:pt x="131564" y="496"/>
                      <a:pt x="133648" y="1439"/>
                    </a:cubicBezTo>
                    <a:lnTo>
                      <a:pt x="227112" y="41077"/>
                    </a:lnTo>
                    <a:cubicBezTo>
                      <a:pt x="238026" y="45690"/>
                      <a:pt x="246162" y="56455"/>
                      <a:pt x="246112" y="69453"/>
                    </a:cubicBezTo>
                    <a:cubicBezTo>
                      <a:pt x="245864" y="118666"/>
                      <a:pt x="225623" y="208707"/>
                      <a:pt x="140146" y="249634"/>
                    </a:cubicBezTo>
                    <a:cubicBezTo>
                      <a:pt x="131862" y="253603"/>
                      <a:pt x="122238" y="253603"/>
                      <a:pt x="113953" y="249634"/>
                    </a:cubicBezTo>
                    <a:cubicBezTo>
                      <a:pt x="28426" y="208707"/>
                      <a:pt x="8235" y="118666"/>
                      <a:pt x="7987" y="69453"/>
                    </a:cubicBezTo>
                    <a:cubicBezTo>
                      <a:pt x="7937" y="56455"/>
                      <a:pt x="16073" y="45690"/>
                      <a:pt x="26987" y="41077"/>
                    </a:cubicBezTo>
                    <a:lnTo>
                      <a:pt x="120402" y="1439"/>
                    </a:lnTo>
                    <a:cubicBezTo>
                      <a:pt x="122486" y="496"/>
                      <a:pt x="124718" y="0"/>
                      <a:pt x="127000" y="0"/>
                    </a:cubicBezTo>
                    <a:close/>
                    <a:moveTo>
                      <a:pt x="127000" y="33139"/>
                    </a:moveTo>
                    <a:lnTo>
                      <a:pt x="127000" y="220712"/>
                    </a:lnTo>
                    <a:cubicBezTo>
                      <a:pt x="195461" y="187573"/>
                      <a:pt x="213866" y="114151"/>
                      <a:pt x="214313" y="70197"/>
                    </a:cubicBezTo>
                    <a:lnTo>
                      <a:pt x="127000" y="33189"/>
                    </a:lnTo>
                    <a:lnTo>
                      <a:pt x="127000" y="33189"/>
                    </a:lnTo>
                    <a:close/>
                  </a:path>
                </a:pathLst>
              </a:custGeom>
              <a:solidFill>
                <a:srgbClr val="8D7B6D"/>
              </a:solidFill>
            </p:spPr>
          </p:sp>
          <p:sp>
            <p:nvSpPr>
              <p:cNvPr id="29" name="Text 27"/>
              <p:cNvSpPr/>
              <p:nvPr/>
            </p:nvSpPr>
            <p:spPr>
              <a:xfrm>
                <a:off x="2067" y="9000"/>
                <a:ext cx="2200" cy="5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10000"/>
                  </a:lnSpc>
                </a:pPr>
                <a:r>
                  <a:rPr lang="en-US" sz="2000" b="1" dirty="0">
                    <a:solidFill>
                      <a:srgbClr val="3A4F6A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登录拦截器</a:t>
                </a:r>
                <a:endParaRPr lang="en-US" sz="1600" dirty="0"/>
              </a:p>
            </p:txBody>
          </p:sp>
          <p:sp>
            <p:nvSpPr>
              <p:cNvPr id="30" name="Shape 28"/>
              <p:cNvSpPr/>
              <p:nvPr/>
            </p:nvSpPr>
            <p:spPr>
              <a:xfrm>
                <a:off x="1067" y="9933"/>
                <a:ext cx="11233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7133167" h="762000">
                    <a:moveTo>
                      <a:pt x="42337" y="0"/>
                    </a:moveTo>
                    <a:lnTo>
                      <a:pt x="7090830" y="0"/>
                    </a:lnTo>
                    <a:cubicBezTo>
                      <a:pt x="7114212" y="0"/>
                      <a:pt x="7133167" y="18955"/>
                      <a:pt x="7133167" y="42337"/>
                    </a:cubicBezTo>
                    <a:lnTo>
                      <a:pt x="7133167" y="719663"/>
                    </a:lnTo>
                    <a:cubicBezTo>
                      <a:pt x="7133167" y="743045"/>
                      <a:pt x="7114212" y="762000"/>
                      <a:pt x="7090830" y="762000"/>
                    </a:cubicBezTo>
                    <a:lnTo>
                      <a:pt x="42337" y="762000"/>
                    </a:lnTo>
                    <a:cubicBezTo>
                      <a:pt x="18955" y="762000"/>
                      <a:pt x="0" y="743045"/>
                      <a:pt x="0" y="719663"/>
                    </a:cubicBezTo>
                    <a:lnTo>
                      <a:pt x="0" y="42337"/>
                    </a:lnTo>
                    <a:cubicBezTo>
                      <a:pt x="0" y="18955"/>
                      <a:pt x="18955" y="0"/>
                      <a:pt x="42337" y="0"/>
                    </a:cubicBezTo>
                    <a:close/>
                  </a:path>
                </a:pathLst>
              </a:custGeom>
              <a:solidFill>
                <a:srgbClr val="8D7B6D">
                  <a:alpha val="5098"/>
                </a:srgbClr>
              </a:solidFill>
            </p:spPr>
          </p:sp>
          <p:sp>
            <p:nvSpPr>
              <p:cNvPr id="31" name="Text 29"/>
              <p:cNvSpPr/>
              <p:nvPr/>
            </p:nvSpPr>
            <p:spPr>
              <a:xfrm>
                <a:off x="1267" y="10133"/>
                <a:ext cx="10967" cy="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1335" b="1" dirty="0">
                    <a:solidFill>
                      <a:srgbClr val="3A4F6A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Token校验机制</a:t>
                </a:r>
                <a:endParaRPr lang="en-US" sz="1600" dirty="0"/>
              </a:p>
            </p:txBody>
          </p:sp>
          <p:sp>
            <p:nvSpPr>
              <p:cNvPr id="32" name="Text 30"/>
              <p:cNvSpPr/>
              <p:nvPr/>
            </p:nvSpPr>
            <p:spPr>
              <a:xfrm>
                <a:off x="1267" y="10600"/>
                <a:ext cx="10950" cy="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165" dirty="0">
                    <a:solidFill>
                      <a:srgbClr val="2E3A48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请求头中提取Token,Redis中验证合法性</a:t>
                </a:r>
                <a:endParaRPr lang="en-US" sz="1600" dirty="0"/>
              </a:p>
            </p:txBody>
          </p:sp>
          <p:sp>
            <p:nvSpPr>
              <p:cNvPr id="33" name="Shape 31"/>
              <p:cNvSpPr/>
              <p:nvPr/>
            </p:nvSpPr>
            <p:spPr>
              <a:xfrm>
                <a:off x="1067" y="11333"/>
                <a:ext cx="11233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7133167" h="762000">
                    <a:moveTo>
                      <a:pt x="42337" y="0"/>
                    </a:moveTo>
                    <a:lnTo>
                      <a:pt x="7090830" y="0"/>
                    </a:lnTo>
                    <a:cubicBezTo>
                      <a:pt x="7114212" y="0"/>
                      <a:pt x="7133167" y="18955"/>
                      <a:pt x="7133167" y="42337"/>
                    </a:cubicBezTo>
                    <a:lnTo>
                      <a:pt x="7133167" y="719663"/>
                    </a:lnTo>
                    <a:cubicBezTo>
                      <a:pt x="7133167" y="743045"/>
                      <a:pt x="7114212" y="762000"/>
                      <a:pt x="7090830" y="762000"/>
                    </a:cubicBezTo>
                    <a:lnTo>
                      <a:pt x="42337" y="762000"/>
                    </a:lnTo>
                    <a:cubicBezTo>
                      <a:pt x="18955" y="762000"/>
                      <a:pt x="0" y="743045"/>
                      <a:pt x="0" y="719663"/>
                    </a:cubicBezTo>
                    <a:lnTo>
                      <a:pt x="0" y="42337"/>
                    </a:lnTo>
                    <a:cubicBezTo>
                      <a:pt x="0" y="18955"/>
                      <a:pt x="18955" y="0"/>
                      <a:pt x="42337" y="0"/>
                    </a:cubicBezTo>
                    <a:close/>
                  </a:path>
                </a:pathLst>
              </a:custGeom>
              <a:solidFill>
                <a:srgbClr val="3A4F6A">
                  <a:alpha val="5098"/>
                </a:srgbClr>
              </a:solidFill>
            </p:spPr>
          </p:sp>
          <p:sp>
            <p:nvSpPr>
              <p:cNvPr id="34" name="Text 32"/>
              <p:cNvSpPr/>
              <p:nvPr/>
            </p:nvSpPr>
            <p:spPr>
              <a:xfrm>
                <a:off x="1267" y="11533"/>
                <a:ext cx="10967" cy="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1335" b="1" dirty="0">
                    <a:solidFill>
                      <a:srgbClr val="3A4F6A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统一拦截处理</a:t>
                </a:r>
                <a:endParaRPr lang="en-US" sz="1600" dirty="0"/>
              </a:p>
            </p:txBody>
          </p:sp>
          <p:sp>
            <p:nvSpPr>
              <p:cNvPr id="35" name="Text 33"/>
              <p:cNvSpPr/>
              <p:nvPr/>
            </p:nvSpPr>
            <p:spPr>
              <a:xfrm>
                <a:off x="1267" y="12000"/>
                <a:ext cx="10950" cy="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165" dirty="0">
                    <a:solidFill>
                      <a:srgbClr val="2E3A48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Token无效或过期时返回401未授权</a:t>
                </a:r>
                <a:endParaRPr lang="en-US" sz="1600" dirty="0"/>
              </a:p>
            </p:txBody>
          </p:sp>
          <p:sp>
            <p:nvSpPr>
              <p:cNvPr id="36" name="Shape 34"/>
              <p:cNvSpPr/>
              <p:nvPr/>
            </p:nvSpPr>
            <p:spPr>
              <a:xfrm>
                <a:off x="1067" y="12733"/>
                <a:ext cx="11233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7133167" h="762000">
                    <a:moveTo>
                      <a:pt x="42337" y="0"/>
                    </a:moveTo>
                    <a:lnTo>
                      <a:pt x="7090830" y="0"/>
                    </a:lnTo>
                    <a:cubicBezTo>
                      <a:pt x="7114212" y="0"/>
                      <a:pt x="7133167" y="18955"/>
                      <a:pt x="7133167" y="42337"/>
                    </a:cubicBezTo>
                    <a:lnTo>
                      <a:pt x="7133167" y="719663"/>
                    </a:lnTo>
                    <a:cubicBezTo>
                      <a:pt x="7133167" y="743045"/>
                      <a:pt x="7114212" y="762000"/>
                      <a:pt x="7090830" y="762000"/>
                    </a:cubicBezTo>
                    <a:lnTo>
                      <a:pt x="42337" y="762000"/>
                    </a:lnTo>
                    <a:cubicBezTo>
                      <a:pt x="18955" y="762000"/>
                      <a:pt x="0" y="743045"/>
                      <a:pt x="0" y="719663"/>
                    </a:cubicBezTo>
                    <a:lnTo>
                      <a:pt x="0" y="42337"/>
                    </a:lnTo>
                    <a:cubicBezTo>
                      <a:pt x="0" y="18955"/>
                      <a:pt x="18955" y="0"/>
                      <a:pt x="42337" y="0"/>
                    </a:cubicBezTo>
                    <a:close/>
                  </a:path>
                </a:pathLst>
              </a:custGeom>
              <a:solidFill>
                <a:srgbClr val="C7A87C">
                  <a:alpha val="5098"/>
                </a:srgbClr>
              </a:solidFill>
            </p:spPr>
          </p:sp>
          <p:sp>
            <p:nvSpPr>
              <p:cNvPr id="37" name="Text 35"/>
              <p:cNvSpPr/>
              <p:nvPr/>
            </p:nvSpPr>
            <p:spPr>
              <a:xfrm>
                <a:off x="1267" y="12933"/>
                <a:ext cx="10967" cy="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1335" b="1" dirty="0">
                    <a:solidFill>
                      <a:srgbClr val="3A4F6A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资源保护</a:t>
                </a:r>
                <a:endParaRPr lang="en-US" sz="1600" dirty="0"/>
              </a:p>
            </p:txBody>
          </p:sp>
          <p:sp>
            <p:nvSpPr>
              <p:cNvPr id="38" name="Text 36"/>
              <p:cNvSpPr/>
              <p:nvPr/>
            </p:nvSpPr>
            <p:spPr>
              <a:xfrm>
                <a:off x="1267" y="13400"/>
                <a:ext cx="10950" cy="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165" dirty="0">
                    <a:solidFill>
                      <a:srgbClr val="2E3A48"/>
                    </a:solidFill>
                    <a:latin typeface="MiSans" panose="00000500000000000000" pitchFamily="34" charset="-122"/>
                    <a:ea typeface="MiSans" panose="00000500000000000000" pitchFamily="34" charset="-122"/>
                    <a:cs typeface="MiSans" panose="00000500000000000000" pitchFamily="34" charset="-120"/>
                  </a:rPr>
                  <a:t>防止未认证用户访问业务接口</a:t>
                </a:r>
                <a:endParaRPr lang="en-US" sz="1600" dirty="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8255000" y="5342890"/>
            <a:ext cx="7576820" cy="3639820"/>
            <a:chOff x="13000" y="8533"/>
            <a:chExt cx="11932" cy="5732"/>
          </a:xfrm>
        </p:grpSpPr>
        <p:sp>
          <p:nvSpPr>
            <p:cNvPr id="39" name="Shape 37"/>
            <p:cNvSpPr/>
            <p:nvPr/>
          </p:nvSpPr>
          <p:spPr>
            <a:xfrm>
              <a:off x="13000" y="8533"/>
              <a:ext cx="11933" cy="5733"/>
            </a:xfrm>
            <a:custGeom>
              <a:avLst/>
              <a:gdLst/>
              <a:ahLst/>
              <a:cxnLst/>
              <a:rect l="l" t="t" r="r" b="b"/>
              <a:pathLst>
                <a:path w="7577667" h="3640667">
                  <a:moveTo>
                    <a:pt x="42333" y="0"/>
                  </a:moveTo>
                  <a:lnTo>
                    <a:pt x="7450680" y="0"/>
                  </a:lnTo>
                  <a:cubicBezTo>
                    <a:pt x="7520813" y="0"/>
                    <a:pt x="7577667" y="56854"/>
                    <a:pt x="7577667" y="126986"/>
                  </a:cubicBezTo>
                  <a:lnTo>
                    <a:pt x="7577667" y="3513680"/>
                  </a:lnTo>
                  <a:cubicBezTo>
                    <a:pt x="7577667" y="3583813"/>
                    <a:pt x="7520813" y="3640667"/>
                    <a:pt x="7450680" y="3640667"/>
                  </a:cubicBezTo>
                  <a:lnTo>
                    <a:pt x="42333" y="3640667"/>
                  </a:lnTo>
                  <a:cubicBezTo>
                    <a:pt x="18953" y="3640667"/>
                    <a:pt x="0" y="3621713"/>
                    <a:pt x="0" y="3598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Shape 38"/>
            <p:cNvSpPr/>
            <p:nvPr/>
          </p:nvSpPr>
          <p:spPr>
            <a:xfrm>
              <a:off x="13000" y="8533"/>
              <a:ext cx="67" cy="5733"/>
            </a:xfrm>
            <a:custGeom>
              <a:avLst/>
              <a:gdLst/>
              <a:ahLst/>
              <a:cxnLst/>
              <a:rect l="l" t="t" r="r" b="b"/>
              <a:pathLst>
                <a:path w="42333" h="3640667">
                  <a:moveTo>
                    <a:pt x="42333" y="0"/>
                  </a:moveTo>
                  <a:lnTo>
                    <a:pt x="42333" y="0"/>
                  </a:lnTo>
                  <a:lnTo>
                    <a:pt x="42333" y="3640667"/>
                  </a:lnTo>
                  <a:lnTo>
                    <a:pt x="42333" y="3640667"/>
                  </a:lnTo>
                  <a:cubicBezTo>
                    <a:pt x="18953" y="3640667"/>
                    <a:pt x="0" y="3621713"/>
                    <a:pt x="0" y="3598333"/>
                  </a:cubicBezTo>
                  <a:lnTo>
                    <a:pt x="0" y="42333"/>
                  </a:lnTo>
                  <a:cubicBezTo>
                    <a:pt x="0" y="18953"/>
                    <a:pt x="18953" y="0"/>
                    <a:pt x="42333" y="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41" name="Shape 39"/>
            <p:cNvSpPr/>
            <p:nvPr/>
          </p:nvSpPr>
          <p:spPr>
            <a:xfrm>
              <a:off x="13367" y="8867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4000" y="0"/>
                  </a:moveTo>
                  <a:lnTo>
                    <a:pt x="254000" y="0"/>
                  </a:lnTo>
                  <a:cubicBezTo>
                    <a:pt x="394186" y="0"/>
                    <a:pt x="508000" y="113814"/>
                    <a:pt x="508000" y="254000"/>
                  </a:cubicBezTo>
                  <a:lnTo>
                    <a:pt x="508000" y="254000"/>
                  </a:lnTo>
                  <a:cubicBezTo>
                    <a:pt x="508000" y="394186"/>
                    <a:pt x="394186" y="508000"/>
                    <a:pt x="254000" y="508000"/>
                  </a:cubicBezTo>
                  <a:lnTo>
                    <a:pt x="254000" y="508000"/>
                  </a:lnTo>
                  <a:cubicBezTo>
                    <a:pt x="113814" y="508000"/>
                    <a:pt x="0" y="394186"/>
                    <a:pt x="0" y="254000"/>
                  </a:cubicBezTo>
                  <a:lnTo>
                    <a:pt x="0" y="254000"/>
                  </a:lnTo>
                  <a:cubicBezTo>
                    <a:pt x="0" y="113814"/>
                    <a:pt x="113814" y="0"/>
                    <a:pt x="254000" y="0"/>
                  </a:cubicBezTo>
                  <a:close/>
                </a:path>
              </a:pathLst>
            </a:custGeom>
            <a:solidFill>
              <a:srgbClr val="C7A87C">
                <a:alpha val="20000"/>
              </a:srgbClr>
            </a:solidFill>
          </p:spPr>
        </p:sp>
        <p:sp>
          <p:nvSpPr>
            <p:cNvPr id="42" name="Shape 40"/>
            <p:cNvSpPr/>
            <p:nvPr/>
          </p:nvSpPr>
          <p:spPr>
            <a:xfrm>
              <a:off x="13567" y="9067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127000" y="0"/>
                  </a:moveTo>
                  <a:cubicBezTo>
                    <a:pt x="134293" y="0"/>
                    <a:pt x="140990" y="4018"/>
                    <a:pt x="144463" y="10418"/>
                  </a:cubicBezTo>
                  <a:lnTo>
                    <a:pt x="251619" y="208855"/>
                  </a:lnTo>
                  <a:cubicBezTo>
                    <a:pt x="254943" y="215007"/>
                    <a:pt x="254794" y="222448"/>
                    <a:pt x="251222" y="228451"/>
                  </a:cubicBezTo>
                  <a:cubicBezTo>
                    <a:pt x="247650" y="234454"/>
                    <a:pt x="241151" y="238125"/>
                    <a:pt x="234156" y="238125"/>
                  </a:cubicBezTo>
                  <a:lnTo>
                    <a:pt x="19844" y="238125"/>
                  </a:lnTo>
                  <a:cubicBezTo>
                    <a:pt x="12849" y="238125"/>
                    <a:pt x="6400" y="234454"/>
                    <a:pt x="2778" y="228451"/>
                  </a:cubicBezTo>
                  <a:cubicBezTo>
                    <a:pt x="-843" y="222448"/>
                    <a:pt x="-943" y="215007"/>
                    <a:pt x="2381" y="208855"/>
                  </a:cubicBezTo>
                  <a:lnTo>
                    <a:pt x="109538" y="10418"/>
                  </a:lnTo>
                  <a:cubicBezTo>
                    <a:pt x="113010" y="4018"/>
                    <a:pt x="119707" y="0"/>
                    <a:pt x="127000" y="0"/>
                  </a:cubicBezTo>
                  <a:close/>
                  <a:moveTo>
                    <a:pt x="127000" y="83344"/>
                  </a:moveTo>
                  <a:cubicBezTo>
                    <a:pt x="120402" y="83344"/>
                    <a:pt x="115094" y="88652"/>
                    <a:pt x="115094" y="95250"/>
                  </a:cubicBezTo>
                  <a:lnTo>
                    <a:pt x="115094" y="150813"/>
                  </a:lnTo>
                  <a:cubicBezTo>
                    <a:pt x="115094" y="157411"/>
                    <a:pt x="120402" y="162719"/>
                    <a:pt x="127000" y="162719"/>
                  </a:cubicBezTo>
                  <a:cubicBezTo>
                    <a:pt x="133598" y="162719"/>
                    <a:pt x="138906" y="157411"/>
                    <a:pt x="138906" y="150813"/>
                  </a:cubicBezTo>
                  <a:lnTo>
                    <a:pt x="138906" y="95250"/>
                  </a:lnTo>
                  <a:cubicBezTo>
                    <a:pt x="138906" y="88652"/>
                    <a:pt x="133598" y="83344"/>
                    <a:pt x="127000" y="83344"/>
                  </a:cubicBezTo>
                  <a:close/>
                  <a:moveTo>
                    <a:pt x="140246" y="190500"/>
                  </a:moveTo>
                  <a:cubicBezTo>
                    <a:pt x="140547" y="185583"/>
                    <a:pt x="138095" y="180906"/>
                    <a:pt x="133880" y="178356"/>
                  </a:cubicBezTo>
                  <a:cubicBezTo>
                    <a:pt x="129666" y="175807"/>
                    <a:pt x="124384" y="175807"/>
                    <a:pt x="120169" y="178356"/>
                  </a:cubicBezTo>
                  <a:cubicBezTo>
                    <a:pt x="115955" y="180906"/>
                    <a:pt x="113503" y="185583"/>
                    <a:pt x="113804" y="190500"/>
                  </a:cubicBezTo>
                  <a:cubicBezTo>
                    <a:pt x="113503" y="195417"/>
                    <a:pt x="115955" y="200094"/>
                    <a:pt x="120169" y="202644"/>
                  </a:cubicBezTo>
                  <a:cubicBezTo>
                    <a:pt x="124384" y="205193"/>
                    <a:pt x="129666" y="205193"/>
                    <a:pt x="133880" y="202644"/>
                  </a:cubicBezTo>
                  <a:cubicBezTo>
                    <a:pt x="138095" y="200094"/>
                    <a:pt x="140547" y="195417"/>
                    <a:pt x="140246" y="19050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43" name="Text 41"/>
            <p:cNvSpPr/>
            <p:nvPr/>
          </p:nvSpPr>
          <p:spPr>
            <a:xfrm>
              <a:off x="14367" y="9000"/>
              <a:ext cx="2600" cy="5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全局异常处理</a:t>
              </a:r>
              <a:endParaRPr lang="en-US" sz="1600" dirty="0"/>
            </a:p>
          </p:txBody>
        </p:sp>
        <p:sp>
          <p:nvSpPr>
            <p:cNvPr id="44" name="Shape 42"/>
            <p:cNvSpPr/>
            <p:nvPr/>
          </p:nvSpPr>
          <p:spPr>
            <a:xfrm>
              <a:off x="13367" y="9933"/>
              <a:ext cx="11233" cy="1200"/>
            </a:xfrm>
            <a:custGeom>
              <a:avLst/>
              <a:gdLst/>
              <a:ahLst/>
              <a:cxnLst/>
              <a:rect l="l" t="t" r="r" b="b"/>
              <a:pathLst>
                <a:path w="7133167" h="762000">
                  <a:moveTo>
                    <a:pt x="42337" y="0"/>
                  </a:moveTo>
                  <a:lnTo>
                    <a:pt x="7090830" y="0"/>
                  </a:lnTo>
                  <a:cubicBezTo>
                    <a:pt x="7114212" y="0"/>
                    <a:pt x="7133167" y="18955"/>
                    <a:pt x="7133167" y="42337"/>
                  </a:cubicBezTo>
                  <a:lnTo>
                    <a:pt x="7133167" y="719663"/>
                  </a:lnTo>
                  <a:cubicBezTo>
                    <a:pt x="7133167" y="743045"/>
                    <a:pt x="7114212" y="762000"/>
                    <a:pt x="7090830" y="762000"/>
                  </a:cubicBezTo>
                  <a:lnTo>
                    <a:pt x="42337" y="762000"/>
                  </a:lnTo>
                  <a:cubicBezTo>
                    <a:pt x="18955" y="762000"/>
                    <a:pt x="0" y="743045"/>
                    <a:pt x="0" y="719663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C7A87C">
                <a:alpha val="5098"/>
              </a:srgbClr>
            </a:solidFill>
          </p:spPr>
        </p:sp>
        <p:sp>
          <p:nvSpPr>
            <p:cNvPr id="45" name="Text 43"/>
            <p:cNvSpPr/>
            <p:nvPr/>
          </p:nvSpPr>
          <p:spPr>
            <a:xfrm>
              <a:off x="13567" y="10133"/>
              <a:ext cx="109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统一异常捕获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3567" y="10600"/>
              <a:ext cx="10950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集中处理业务异常和运行时异常</a:t>
              </a:r>
              <a:endParaRPr lang="en-US" sz="1600" dirty="0"/>
            </a:p>
          </p:txBody>
        </p:sp>
        <p:sp>
          <p:nvSpPr>
            <p:cNvPr id="47" name="Shape 45"/>
            <p:cNvSpPr/>
            <p:nvPr/>
          </p:nvSpPr>
          <p:spPr>
            <a:xfrm>
              <a:off x="13367" y="11333"/>
              <a:ext cx="11233" cy="1200"/>
            </a:xfrm>
            <a:custGeom>
              <a:avLst/>
              <a:gdLst/>
              <a:ahLst/>
              <a:cxnLst/>
              <a:rect l="l" t="t" r="r" b="b"/>
              <a:pathLst>
                <a:path w="7133167" h="762000">
                  <a:moveTo>
                    <a:pt x="42337" y="0"/>
                  </a:moveTo>
                  <a:lnTo>
                    <a:pt x="7090830" y="0"/>
                  </a:lnTo>
                  <a:cubicBezTo>
                    <a:pt x="7114212" y="0"/>
                    <a:pt x="7133167" y="18955"/>
                    <a:pt x="7133167" y="42337"/>
                  </a:cubicBezTo>
                  <a:lnTo>
                    <a:pt x="7133167" y="719663"/>
                  </a:lnTo>
                  <a:cubicBezTo>
                    <a:pt x="7133167" y="743045"/>
                    <a:pt x="7114212" y="762000"/>
                    <a:pt x="7090830" y="762000"/>
                  </a:cubicBezTo>
                  <a:lnTo>
                    <a:pt x="42337" y="762000"/>
                  </a:lnTo>
                  <a:cubicBezTo>
                    <a:pt x="18955" y="762000"/>
                    <a:pt x="0" y="743045"/>
                    <a:pt x="0" y="719663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48" name="Text 46"/>
            <p:cNvSpPr/>
            <p:nvPr/>
          </p:nvSpPr>
          <p:spPr>
            <a:xfrm>
              <a:off x="13567" y="11533"/>
              <a:ext cx="109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标准化响应</a:t>
              </a:r>
              <a:endParaRPr lang="en-US" sz="1600" dirty="0"/>
            </a:p>
          </p:txBody>
        </p:sp>
        <p:sp>
          <p:nvSpPr>
            <p:cNvPr id="49" name="Text 47"/>
            <p:cNvSpPr/>
            <p:nvPr/>
          </p:nvSpPr>
          <p:spPr>
            <a:xfrm>
              <a:off x="13567" y="12000"/>
              <a:ext cx="10950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结构一致、语义清晰的错误信息</a:t>
              </a:r>
              <a:endParaRPr lang="en-US" sz="1600" dirty="0"/>
            </a:p>
          </p:txBody>
        </p:sp>
        <p:sp>
          <p:nvSpPr>
            <p:cNvPr id="50" name="Shape 48"/>
            <p:cNvSpPr/>
            <p:nvPr/>
          </p:nvSpPr>
          <p:spPr>
            <a:xfrm>
              <a:off x="13367" y="12733"/>
              <a:ext cx="11233" cy="1200"/>
            </a:xfrm>
            <a:custGeom>
              <a:avLst/>
              <a:gdLst/>
              <a:ahLst/>
              <a:cxnLst/>
              <a:rect l="l" t="t" r="r" b="b"/>
              <a:pathLst>
                <a:path w="7133167" h="762000">
                  <a:moveTo>
                    <a:pt x="42337" y="0"/>
                  </a:moveTo>
                  <a:lnTo>
                    <a:pt x="7090830" y="0"/>
                  </a:lnTo>
                  <a:cubicBezTo>
                    <a:pt x="7114212" y="0"/>
                    <a:pt x="7133167" y="18955"/>
                    <a:pt x="7133167" y="42337"/>
                  </a:cubicBezTo>
                  <a:lnTo>
                    <a:pt x="7133167" y="719663"/>
                  </a:lnTo>
                  <a:cubicBezTo>
                    <a:pt x="7133167" y="743045"/>
                    <a:pt x="7114212" y="762000"/>
                    <a:pt x="7090830" y="762000"/>
                  </a:cubicBezTo>
                  <a:lnTo>
                    <a:pt x="42337" y="762000"/>
                  </a:lnTo>
                  <a:cubicBezTo>
                    <a:pt x="18955" y="762000"/>
                    <a:pt x="0" y="743045"/>
                    <a:pt x="0" y="719663"/>
                  </a:cubicBezTo>
                  <a:lnTo>
                    <a:pt x="0" y="42337"/>
                  </a:lnTo>
                  <a:cubicBezTo>
                    <a:pt x="0" y="18955"/>
                    <a:pt x="18955" y="0"/>
                    <a:pt x="42337" y="0"/>
                  </a:cubicBezTo>
                  <a:close/>
                </a:path>
              </a:pathLst>
            </a:custGeom>
            <a:solidFill>
              <a:srgbClr val="8D7B6D">
                <a:alpha val="5098"/>
              </a:srgbClr>
            </a:solidFill>
          </p:spPr>
        </p:sp>
        <p:sp>
          <p:nvSpPr>
            <p:cNvPr id="51" name="Text 49"/>
            <p:cNvSpPr/>
            <p:nvPr/>
          </p:nvSpPr>
          <p:spPr>
            <a:xfrm>
              <a:off x="13567" y="12933"/>
              <a:ext cx="109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35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系统健壮性</a:t>
              </a:r>
              <a:endParaRPr lang="en-US" sz="1600" dirty="0"/>
            </a:p>
          </p:txBody>
        </p:sp>
        <p:sp>
          <p:nvSpPr>
            <p:cNvPr id="52" name="Text 50"/>
            <p:cNvSpPr/>
            <p:nvPr/>
          </p:nvSpPr>
          <p:spPr>
            <a:xfrm>
              <a:off x="13567" y="13400"/>
              <a:ext cx="10950" cy="33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6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降低前后端耦合度,提升可维护性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3"/>
            </a:gs>
            <a:gs pos="0">
              <a:schemeClr val="accent3">
                <a:lumMod val="25000"/>
                <a:lumOff val="75000"/>
              </a:schemeClr>
            </a:gs>
            <a:gs pos="100000">
              <a:schemeClr val="accent3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08000" y="9398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7DD3C0"/>
          </a:solidFill>
        </p:spPr>
      </p:sp>
      <p:sp>
        <p:nvSpPr>
          <p:cNvPr id="4" name="Text 1"/>
          <p:cNvSpPr/>
          <p:nvPr/>
        </p:nvSpPr>
        <p:spPr>
          <a:xfrm>
            <a:off x="1473200" y="508000"/>
            <a:ext cx="313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105" dirty="0">
                <a:solidFill>
                  <a:srgbClr val="7DD3C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Summary &amp; Outlook</a:t>
            </a:r>
            <a:endParaRPr lang="en-US" sz="2135" dirty="0"/>
          </a:p>
        </p:txBody>
      </p:sp>
      <p:sp>
        <p:nvSpPr>
          <p:cNvPr id="5" name="Text 2"/>
          <p:cNvSpPr/>
          <p:nvPr/>
        </p:nvSpPr>
        <p:spPr>
          <a:xfrm>
            <a:off x="1473200" y="812800"/>
            <a:ext cx="335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80000"/>
              </a:lnSpc>
              <a:buClrTx/>
              <a:buSzTx/>
              <a:buFontTx/>
            </a:pPr>
            <a:r>
              <a:rPr lang="en-US" sz="436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总结与展望</a:t>
            </a:r>
            <a:endParaRPr lang="en-US" sz="4365" b="1" dirty="0">
              <a:solidFill>
                <a:srgbClr val="3A4F6A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33400" y="1625600"/>
            <a:ext cx="7467600" cy="3860800"/>
          </a:xfrm>
          <a:custGeom>
            <a:avLst/>
            <a:gdLst/>
            <a:ahLst/>
            <a:cxnLst/>
            <a:rect l="l" t="t" r="r" b="b"/>
            <a:pathLst>
              <a:path w="5600700" h="2895600">
                <a:moveTo>
                  <a:pt x="38100" y="0"/>
                </a:moveTo>
                <a:lnTo>
                  <a:pt x="5486411" y="0"/>
                </a:lnTo>
                <a:cubicBezTo>
                  <a:pt x="5549531" y="0"/>
                  <a:pt x="5600700" y="51169"/>
                  <a:pt x="5600700" y="114289"/>
                </a:cubicBezTo>
                <a:lnTo>
                  <a:pt x="5600700" y="2781311"/>
                </a:lnTo>
                <a:cubicBezTo>
                  <a:pt x="5600700" y="2844431"/>
                  <a:pt x="5549531" y="2895600"/>
                  <a:pt x="5486411" y="2895600"/>
                </a:cubicBezTo>
                <a:lnTo>
                  <a:pt x="38100" y="2895600"/>
                </a:lnTo>
                <a:cubicBezTo>
                  <a:pt x="17072" y="2895600"/>
                  <a:pt x="0" y="2878528"/>
                  <a:pt x="0" y="2857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>
              <a:alpha val="20000"/>
            </a:srgbClr>
          </a:solidFill>
        </p:spPr>
      </p:sp>
      <p:sp>
        <p:nvSpPr>
          <p:cNvPr id="7" name="Shape 4"/>
          <p:cNvSpPr/>
          <p:nvPr/>
        </p:nvSpPr>
        <p:spPr>
          <a:xfrm>
            <a:off x="533400" y="1625600"/>
            <a:ext cx="50800" cy="3860800"/>
          </a:xfrm>
          <a:custGeom>
            <a:avLst/>
            <a:gdLst/>
            <a:ahLst/>
            <a:cxnLst/>
            <a:rect l="l" t="t" r="r" b="b"/>
            <a:pathLst>
              <a:path w="38100" h="2895600">
                <a:moveTo>
                  <a:pt x="38100" y="0"/>
                </a:moveTo>
                <a:lnTo>
                  <a:pt x="38100" y="0"/>
                </a:lnTo>
                <a:lnTo>
                  <a:pt x="38100" y="2895600"/>
                </a:lnTo>
                <a:lnTo>
                  <a:pt x="38100" y="2895600"/>
                </a:lnTo>
                <a:cubicBezTo>
                  <a:pt x="17072" y="2895600"/>
                  <a:pt x="0" y="2878528"/>
                  <a:pt x="0" y="2857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8" name="Shape 5"/>
          <p:cNvSpPr/>
          <p:nvPr/>
        </p:nvSpPr>
        <p:spPr>
          <a:xfrm>
            <a:off x="90170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9" name="Text 6"/>
          <p:cNvSpPr/>
          <p:nvPr/>
        </p:nvSpPr>
        <p:spPr>
          <a:xfrm>
            <a:off x="1397000" y="19304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项目成果总结</a:t>
            </a:r>
            <a:endParaRPr lang="en-US" sz="2135" dirty="0"/>
          </a:p>
        </p:txBody>
      </p:sp>
      <p:sp>
        <p:nvSpPr>
          <p:cNvPr id="10" name="Shape 7"/>
          <p:cNvSpPr/>
          <p:nvPr/>
        </p:nvSpPr>
        <p:spPr>
          <a:xfrm>
            <a:off x="889000" y="254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11" name="Text 8"/>
          <p:cNvSpPr/>
          <p:nvPr/>
        </p:nvSpPr>
        <p:spPr>
          <a:xfrm>
            <a:off x="1270000" y="2489200"/>
            <a:ext cx="4279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双角色权限系统</a:t>
            </a:r>
            <a:endParaRPr lang="en-US" sz="2135" dirty="0"/>
          </a:p>
        </p:txBody>
      </p:sp>
      <p:sp>
        <p:nvSpPr>
          <p:cNvPr id="12" name="Text 9"/>
          <p:cNvSpPr/>
          <p:nvPr/>
        </p:nvSpPr>
        <p:spPr>
          <a:xfrm>
            <a:off x="1270000" y="2794000"/>
            <a:ext cx="4267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实现管理员与读者双角色权限控制,功能完善,权限清晰</a:t>
            </a:r>
            <a:endParaRPr lang="en-US" sz="2135" dirty="0"/>
          </a:p>
        </p:txBody>
      </p:sp>
      <p:sp>
        <p:nvSpPr>
          <p:cNvPr id="13" name="Shape 10"/>
          <p:cNvSpPr/>
          <p:nvPr/>
        </p:nvSpPr>
        <p:spPr>
          <a:xfrm>
            <a:off x="889000" y="3251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14" name="Text 11"/>
          <p:cNvSpPr/>
          <p:nvPr/>
        </p:nvSpPr>
        <p:spPr>
          <a:xfrm>
            <a:off x="1270000" y="3200400"/>
            <a:ext cx="490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功能模块完整</a:t>
            </a:r>
            <a:endParaRPr lang="en-US" sz="2135" dirty="0"/>
          </a:p>
        </p:txBody>
      </p:sp>
      <p:sp>
        <p:nvSpPr>
          <p:cNvPr id="15" name="Text 12"/>
          <p:cNvSpPr/>
          <p:nvPr/>
        </p:nvSpPr>
        <p:spPr>
          <a:xfrm>
            <a:off x="1270000" y="3505200"/>
            <a:ext cx="488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涵盖图书管理、借阅归还、多维度查询、新书推荐等核心功能</a:t>
            </a:r>
            <a:endParaRPr lang="en-US" sz="2135" dirty="0"/>
          </a:p>
        </p:txBody>
      </p:sp>
      <p:sp>
        <p:nvSpPr>
          <p:cNvPr id="16" name="Shape 13"/>
          <p:cNvSpPr/>
          <p:nvPr/>
        </p:nvSpPr>
        <p:spPr>
          <a:xfrm>
            <a:off x="889000" y="3962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17" name="Text 14"/>
          <p:cNvSpPr/>
          <p:nvPr/>
        </p:nvSpPr>
        <p:spPr>
          <a:xfrm>
            <a:off x="1270000" y="3911600"/>
            <a:ext cx="4978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界面友好易用</a:t>
            </a:r>
            <a:endParaRPr lang="en-US" sz="2135" dirty="0"/>
          </a:p>
        </p:txBody>
      </p:sp>
      <p:sp>
        <p:nvSpPr>
          <p:cNvPr id="18" name="Text 15"/>
          <p:cNvSpPr/>
          <p:nvPr/>
        </p:nvSpPr>
        <p:spPr>
          <a:xfrm>
            <a:off x="1270000" y="4216400"/>
            <a:ext cx="496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基于Element Plus构建响应式界面,操作流程简洁,用户体验良好</a:t>
            </a:r>
            <a:endParaRPr lang="en-US" sz="2135" dirty="0"/>
          </a:p>
        </p:txBody>
      </p:sp>
      <p:sp>
        <p:nvSpPr>
          <p:cNvPr id="19" name="Shape 16"/>
          <p:cNvSpPr/>
          <p:nvPr/>
        </p:nvSpPr>
        <p:spPr>
          <a:xfrm>
            <a:off x="889000" y="4673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20" name="Text 17"/>
          <p:cNvSpPr/>
          <p:nvPr/>
        </p:nvSpPr>
        <p:spPr>
          <a:xfrm>
            <a:off x="1270000" y="4622800"/>
            <a:ext cx="4902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系统稳定可靠</a:t>
            </a:r>
            <a:endParaRPr lang="en-US" sz="2135" dirty="0"/>
          </a:p>
        </p:txBody>
      </p:sp>
      <p:sp>
        <p:nvSpPr>
          <p:cNvPr id="21" name="Text 18"/>
          <p:cNvSpPr/>
          <p:nvPr/>
        </p:nvSpPr>
        <p:spPr>
          <a:xfrm>
            <a:off x="1270000" y="4927600"/>
            <a:ext cx="488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通过事务控制、异常处理、缓存优化等机制保障系统稳定运行</a:t>
            </a:r>
            <a:endParaRPr lang="en-US" sz="2135" dirty="0"/>
          </a:p>
        </p:txBody>
      </p:sp>
      <p:sp>
        <p:nvSpPr>
          <p:cNvPr id="22" name="Shape 19"/>
          <p:cNvSpPr/>
          <p:nvPr/>
        </p:nvSpPr>
        <p:spPr>
          <a:xfrm>
            <a:off x="8280400" y="1625600"/>
            <a:ext cx="7467600" cy="3860800"/>
          </a:xfrm>
          <a:custGeom>
            <a:avLst/>
            <a:gdLst/>
            <a:ahLst/>
            <a:cxnLst/>
            <a:rect l="l" t="t" r="r" b="b"/>
            <a:pathLst>
              <a:path w="5600700" h="2895600">
                <a:moveTo>
                  <a:pt x="38100" y="0"/>
                </a:moveTo>
                <a:lnTo>
                  <a:pt x="5486411" y="0"/>
                </a:lnTo>
                <a:cubicBezTo>
                  <a:pt x="5549531" y="0"/>
                  <a:pt x="5600700" y="51169"/>
                  <a:pt x="5600700" y="114289"/>
                </a:cubicBezTo>
                <a:lnTo>
                  <a:pt x="5600700" y="2781311"/>
                </a:lnTo>
                <a:cubicBezTo>
                  <a:pt x="5600700" y="2844431"/>
                  <a:pt x="5549531" y="2895600"/>
                  <a:pt x="5486411" y="2895600"/>
                </a:cubicBezTo>
                <a:lnTo>
                  <a:pt x="38100" y="2895600"/>
                </a:lnTo>
                <a:cubicBezTo>
                  <a:pt x="17072" y="2895600"/>
                  <a:pt x="0" y="2878528"/>
                  <a:pt x="0" y="2857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</p:spPr>
      </p:sp>
      <p:sp>
        <p:nvSpPr>
          <p:cNvPr id="23" name="Shape 20"/>
          <p:cNvSpPr/>
          <p:nvPr/>
        </p:nvSpPr>
        <p:spPr>
          <a:xfrm>
            <a:off x="8280400" y="1625600"/>
            <a:ext cx="50800" cy="3860800"/>
          </a:xfrm>
          <a:custGeom>
            <a:avLst/>
            <a:gdLst/>
            <a:ahLst/>
            <a:cxnLst/>
            <a:rect l="l" t="t" r="r" b="b"/>
            <a:pathLst>
              <a:path w="38100" h="2895600">
                <a:moveTo>
                  <a:pt x="38100" y="0"/>
                </a:moveTo>
                <a:lnTo>
                  <a:pt x="38100" y="0"/>
                </a:lnTo>
                <a:lnTo>
                  <a:pt x="38100" y="2895600"/>
                </a:lnTo>
                <a:lnTo>
                  <a:pt x="38100" y="2895600"/>
                </a:lnTo>
                <a:cubicBezTo>
                  <a:pt x="17072" y="2895600"/>
                  <a:pt x="0" y="2878528"/>
                  <a:pt x="0" y="2857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</p:spPr>
      </p:sp>
      <p:sp>
        <p:nvSpPr>
          <p:cNvPr id="24" name="Shape 21"/>
          <p:cNvSpPr/>
          <p:nvPr/>
        </p:nvSpPr>
        <p:spPr>
          <a:xfrm>
            <a:off x="864870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4A6C8C"/>
          </a:solidFill>
        </p:spPr>
      </p:sp>
      <p:sp>
        <p:nvSpPr>
          <p:cNvPr id="25" name="Text 22"/>
          <p:cNvSpPr/>
          <p:nvPr/>
        </p:nvSpPr>
        <p:spPr>
          <a:xfrm>
            <a:off x="9144000" y="1930400"/>
            <a:ext cx="139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不足与展望</a:t>
            </a:r>
            <a:endParaRPr lang="en-US" sz="2135" dirty="0"/>
          </a:p>
        </p:txBody>
      </p:sp>
      <p:sp>
        <p:nvSpPr>
          <p:cNvPr id="26" name="Shape 23"/>
          <p:cNvSpPr/>
          <p:nvPr/>
        </p:nvSpPr>
        <p:spPr>
          <a:xfrm>
            <a:off x="8636000" y="254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6C8C"/>
          </a:solidFill>
        </p:spPr>
      </p:sp>
      <p:sp>
        <p:nvSpPr>
          <p:cNvPr id="27" name="Text 24"/>
          <p:cNvSpPr/>
          <p:nvPr/>
        </p:nvSpPr>
        <p:spPr>
          <a:xfrm>
            <a:off x="9017000" y="2489200"/>
            <a:ext cx="6083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移动端适配优化</a:t>
            </a:r>
            <a:endParaRPr lang="en-US" sz="2135" dirty="0"/>
          </a:p>
        </p:txBody>
      </p:sp>
      <p:sp>
        <p:nvSpPr>
          <p:cNvPr id="28" name="Text 25"/>
          <p:cNvSpPr/>
          <p:nvPr/>
        </p:nvSpPr>
        <p:spPr>
          <a:xfrm>
            <a:off x="9017000" y="2794000"/>
            <a:ext cx="6070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当前系统主要为Web端设计,未来可优化移动端使用体验,适配手机和平板设备</a:t>
            </a:r>
            <a:endParaRPr lang="en-US" sz="2135" dirty="0"/>
          </a:p>
        </p:txBody>
      </p:sp>
      <p:sp>
        <p:nvSpPr>
          <p:cNvPr id="29" name="Shape 26"/>
          <p:cNvSpPr/>
          <p:nvPr/>
        </p:nvSpPr>
        <p:spPr>
          <a:xfrm>
            <a:off x="8636000" y="3251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6C8C"/>
          </a:solidFill>
        </p:spPr>
      </p:sp>
      <p:sp>
        <p:nvSpPr>
          <p:cNvPr id="30" name="Text 27"/>
          <p:cNvSpPr/>
          <p:nvPr/>
        </p:nvSpPr>
        <p:spPr>
          <a:xfrm>
            <a:off x="9017000" y="3200400"/>
            <a:ext cx="4597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个性化推荐算法</a:t>
            </a:r>
            <a:endParaRPr lang="en-US" sz="2135" dirty="0"/>
          </a:p>
        </p:txBody>
      </p:sp>
      <p:sp>
        <p:nvSpPr>
          <p:cNvPr id="31" name="Text 28"/>
          <p:cNvSpPr/>
          <p:nvPr/>
        </p:nvSpPr>
        <p:spPr>
          <a:xfrm>
            <a:off x="9017000" y="3505200"/>
            <a:ext cx="458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引入协同过滤等机器学习算法,基于用户行为实现智能推荐</a:t>
            </a:r>
            <a:endParaRPr lang="en-US" sz="2135" dirty="0"/>
          </a:p>
        </p:txBody>
      </p:sp>
      <p:sp>
        <p:nvSpPr>
          <p:cNvPr id="32" name="Shape 29"/>
          <p:cNvSpPr/>
          <p:nvPr/>
        </p:nvSpPr>
        <p:spPr>
          <a:xfrm>
            <a:off x="8636000" y="3962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6C8C"/>
          </a:solidFill>
        </p:spPr>
      </p:sp>
      <p:sp>
        <p:nvSpPr>
          <p:cNvPr id="33" name="Text 30"/>
          <p:cNvSpPr/>
          <p:nvPr/>
        </p:nvSpPr>
        <p:spPr>
          <a:xfrm>
            <a:off x="9017000" y="3911600"/>
            <a:ext cx="441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数据可视化大屏</a:t>
            </a:r>
            <a:endParaRPr lang="en-US" sz="2135" dirty="0"/>
          </a:p>
        </p:txBody>
      </p:sp>
      <p:sp>
        <p:nvSpPr>
          <p:cNvPr id="34" name="Text 31"/>
          <p:cNvSpPr/>
          <p:nvPr/>
        </p:nvSpPr>
        <p:spPr>
          <a:xfrm>
            <a:off x="9017000" y="42164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增加统计报表模块,展示借阅趋势、热门图书等数据洞察</a:t>
            </a:r>
            <a:endParaRPr lang="en-US" sz="2135" dirty="0"/>
          </a:p>
        </p:txBody>
      </p:sp>
      <p:sp>
        <p:nvSpPr>
          <p:cNvPr id="35" name="Shape 32"/>
          <p:cNvSpPr/>
          <p:nvPr/>
        </p:nvSpPr>
        <p:spPr>
          <a:xfrm>
            <a:off x="8636000" y="4673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6C8C"/>
          </a:solidFill>
        </p:spPr>
      </p:sp>
      <p:sp>
        <p:nvSpPr>
          <p:cNvPr id="36" name="Text 33"/>
          <p:cNvSpPr/>
          <p:nvPr/>
        </p:nvSpPr>
        <p:spPr>
          <a:xfrm>
            <a:off x="9017000" y="4622800"/>
            <a:ext cx="3835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电子资源管理</a:t>
            </a:r>
            <a:endParaRPr lang="en-US" sz="2135" dirty="0"/>
          </a:p>
        </p:txBody>
      </p:sp>
      <p:sp>
        <p:nvSpPr>
          <p:cNvPr id="37" name="Text 34"/>
          <p:cNvSpPr/>
          <p:nvPr/>
        </p:nvSpPr>
        <p:spPr>
          <a:xfrm>
            <a:off x="9017000" y="4927600"/>
            <a:ext cx="382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探索电子图书管理、在线阅读等数字化资源服务</a:t>
            </a:r>
            <a:endParaRPr lang="en-US" sz="2135" dirty="0"/>
          </a:p>
        </p:txBody>
      </p:sp>
      <p:sp>
        <p:nvSpPr>
          <p:cNvPr id="38" name="Shape 35"/>
          <p:cNvSpPr/>
          <p:nvPr/>
        </p:nvSpPr>
        <p:spPr>
          <a:xfrm>
            <a:off x="512233" y="5693833"/>
            <a:ext cx="15235767" cy="2142067"/>
          </a:xfrm>
          <a:custGeom>
            <a:avLst/>
            <a:gdLst/>
            <a:ahLst/>
            <a:cxnLst/>
            <a:rect l="l" t="t" r="r" b="b"/>
            <a:pathLst>
              <a:path w="11426825" h="1606550">
                <a:moveTo>
                  <a:pt x="114306" y="0"/>
                </a:moveTo>
                <a:lnTo>
                  <a:pt x="11312519" y="0"/>
                </a:lnTo>
                <a:cubicBezTo>
                  <a:pt x="11375648" y="0"/>
                  <a:pt x="11426825" y="51177"/>
                  <a:pt x="11426825" y="114306"/>
                </a:cubicBezTo>
                <a:lnTo>
                  <a:pt x="11426825" y="1492244"/>
                </a:lnTo>
                <a:cubicBezTo>
                  <a:pt x="11426825" y="1555373"/>
                  <a:pt x="11375648" y="1606550"/>
                  <a:pt x="113125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7DD3C0">
              <a:alpha val="10196"/>
            </a:srgbClr>
          </a:solidFill>
          <a:ln w="8467">
            <a:solidFill>
              <a:srgbClr val="7DD3C0">
                <a:alpha val="40000"/>
              </a:srgbClr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>
            <a:off x="818092" y="5952071"/>
            <a:ext cx="285751" cy="38100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40" name="Text 37"/>
          <p:cNvSpPr/>
          <p:nvPr/>
        </p:nvSpPr>
        <p:spPr>
          <a:xfrm>
            <a:off x="1354667" y="5952071"/>
            <a:ext cx="1426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核心价值</a:t>
            </a:r>
            <a:endParaRPr lang="en-US" sz="2135" dirty="0"/>
          </a:p>
        </p:txBody>
      </p:sp>
      <p:sp>
        <p:nvSpPr>
          <p:cNvPr id="41" name="Text 38"/>
          <p:cNvSpPr/>
          <p:nvPr/>
        </p:nvSpPr>
        <p:spPr>
          <a:xfrm>
            <a:off x="1354667" y="6460071"/>
            <a:ext cx="14249400" cy="1117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本项目成功构建了一个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highlight>
                  <a:srgbClr val="7DD3C0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功能完善、操作便捷、安全可靠 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的数字化图书借阅管理平台,通过引入现代Web技术和AI能力,有效提升了图书借阅与管理效率,降低了人工操作错误风险,为图书馆信息化建设提供了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highlight>
                  <a:srgbClr val="4A6C8C">
                    <a:alpha val="4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良好的技术支撑与实践经验 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。系统具备良好的可维护性与扩展性,能够满足中小型图书馆的日常管理与服务需求。</a:t>
            </a:r>
            <a:endParaRPr lang="en-US" sz="2135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cilibraries.com/8a9b519f1be3cf0963b36a8b76347a978c46f075.jpg"/>
          <p:cNvPicPr>
            <a:picLocks noChangeAspect="1"/>
          </p:cNvPicPr>
          <p:nvPr/>
        </p:nvPicPr>
        <p:blipFill>
          <a:blip r:embed="rId1">
            <a:alphaModFix amt="25000"/>
          </a:blip>
          <a:srcRect t="7786" b="7786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4F6A">
                  <a:alpha val="90000"/>
                </a:srgbClr>
              </a:gs>
              <a:gs pos="100000">
                <a:srgbClr val="8D7B6D">
                  <a:alpha val="8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7620000" y="2921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7870825" y="5715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6" name="Text 3"/>
          <p:cNvSpPr/>
          <p:nvPr/>
        </p:nvSpPr>
        <p:spPr>
          <a:xfrm>
            <a:off x="5351595" y="1612900"/>
            <a:ext cx="5549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15200" y="28321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8" name="Text 5"/>
          <p:cNvSpPr/>
          <p:nvPr/>
        </p:nvSpPr>
        <p:spPr>
          <a:xfrm>
            <a:off x="5484945" y="3289300"/>
            <a:ext cx="5283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 You for Your Attention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451100" y="4978400"/>
            <a:ext cx="11353800" cy="1828800"/>
          </a:xfrm>
          <a:custGeom>
            <a:avLst/>
            <a:gdLst/>
            <a:ahLst/>
            <a:cxnLst/>
            <a:rect l="l" t="t" r="r" b="b"/>
            <a:pathLst>
              <a:path w="11353800" h="1828800">
                <a:moveTo>
                  <a:pt x="203198" y="0"/>
                </a:moveTo>
                <a:lnTo>
                  <a:pt x="11150602" y="0"/>
                </a:lnTo>
                <a:cubicBezTo>
                  <a:pt x="11262825" y="0"/>
                  <a:pt x="11353800" y="90975"/>
                  <a:pt x="11353800" y="203198"/>
                </a:cubicBezTo>
                <a:lnTo>
                  <a:pt x="11353800" y="1625602"/>
                </a:lnTo>
                <a:cubicBezTo>
                  <a:pt x="11353800" y="1737825"/>
                  <a:pt x="11262825" y="1828800"/>
                  <a:pt x="11150602" y="1828800"/>
                </a:cubicBezTo>
                <a:lnTo>
                  <a:pt x="203198" y="1828800"/>
                </a:lnTo>
                <a:cubicBezTo>
                  <a:pt x="90975" y="1828800"/>
                  <a:pt x="0" y="1737825"/>
                  <a:pt x="0" y="1625602"/>
                </a:cubicBezTo>
                <a:lnTo>
                  <a:pt x="0" y="203198"/>
                </a:lnTo>
                <a:cubicBezTo>
                  <a:pt x="0" y="91050"/>
                  <a:pt x="91050" y="0"/>
                  <a:pt x="203198" y="0"/>
                </a:cubicBezTo>
                <a:close/>
              </a:path>
            </a:pathLst>
          </a:custGeom>
          <a:solidFill>
            <a:srgbClr val="F8F5F1">
              <a:alpha val="10196"/>
            </a:srgbClr>
          </a:solidFill>
          <a:ln w="25400">
            <a:solidFill>
              <a:srgbClr val="C7A87C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794000" y="5397500"/>
            <a:ext cx="106680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</a:t>
            </a:r>
            <a:r>
              <a:rPr lang="zh-CN" altLang="en-US" sz="240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大家的聆听</a:t>
            </a:r>
            <a:r>
              <a:rPr lang="en-US" altLang="zh-CN" sz="240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</a:t>
            </a:r>
            <a:r>
              <a:rPr lang="zh-CN" altLang="en-US" sz="240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谢谢大家！</a:t>
            </a:r>
            <a:endParaRPr lang="en-US" altLang="zh-CN" sz="2400" dirty="0">
              <a:solidFill>
                <a:srgbClr val="F8F5F1">
                  <a:alpha val="95000"/>
                </a:srgbClr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3557244" y="8547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Text 13"/>
          <p:cNvSpPr/>
          <p:nvPr/>
        </p:nvSpPr>
        <p:spPr>
          <a:xfrm>
            <a:off x="3929989" y="8496300"/>
            <a:ext cx="223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1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 Boot + Vue 3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62284" y="8547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4888" y="10021"/>
                </a:moveTo>
                <a:cubicBezTo>
                  <a:pt x="130026" y="7243"/>
                  <a:pt x="124023" y="7243"/>
                  <a:pt x="119112" y="10021"/>
                </a:cubicBezTo>
                <a:lnTo>
                  <a:pt x="7987" y="73521"/>
                </a:lnTo>
                <a:cubicBezTo>
                  <a:pt x="1736" y="77093"/>
                  <a:pt x="-1339" y="84435"/>
                  <a:pt x="496" y="91380"/>
                </a:cubicBezTo>
                <a:cubicBezTo>
                  <a:pt x="2332" y="98326"/>
                  <a:pt x="8682" y="103188"/>
                  <a:pt x="15875" y="103188"/>
                </a:cubicBezTo>
                <a:lnTo>
                  <a:pt x="31750" y="103188"/>
                </a:lnTo>
                <a:lnTo>
                  <a:pt x="31750" y="206375"/>
                </a:lnTo>
                <a:lnTo>
                  <a:pt x="31750" y="206375"/>
                </a:lnTo>
                <a:lnTo>
                  <a:pt x="6350" y="225425"/>
                </a:lnTo>
                <a:cubicBezTo>
                  <a:pt x="2332" y="228402"/>
                  <a:pt x="0" y="23311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33114"/>
                  <a:pt x="251668" y="228402"/>
                  <a:pt x="247650" y="225425"/>
                </a:cubicBezTo>
                <a:lnTo>
                  <a:pt x="222250" y="206375"/>
                </a:lnTo>
                <a:lnTo>
                  <a:pt x="222250" y="103188"/>
                </a:lnTo>
                <a:lnTo>
                  <a:pt x="238125" y="103188"/>
                </a:lnTo>
                <a:cubicBezTo>
                  <a:pt x="245318" y="103188"/>
                  <a:pt x="251619" y="98326"/>
                  <a:pt x="253454" y="91380"/>
                </a:cubicBezTo>
                <a:cubicBezTo>
                  <a:pt x="255290" y="84435"/>
                  <a:pt x="252214" y="77093"/>
                  <a:pt x="245963" y="73521"/>
                </a:cubicBezTo>
                <a:lnTo>
                  <a:pt x="134838" y="10021"/>
                </a:lnTo>
                <a:close/>
                <a:moveTo>
                  <a:pt x="198438" y="103188"/>
                </a:moveTo>
                <a:lnTo>
                  <a:pt x="198438" y="206375"/>
                </a:lnTo>
                <a:lnTo>
                  <a:pt x="166688" y="206375"/>
                </a:lnTo>
                <a:lnTo>
                  <a:pt x="166688" y="103188"/>
                </a:lnTo>
                <a:lnTo>
                  <a:pt x="198438" y="103188"/>
                </a:lnTo>
                <a:close/>
                <a:moveTo>
                  <a:pt x="142875" y="103188"/>
                </a:moveTo>
                <a:lnTo>
                  <a:pt x="142875" y="206375"/>
                </a:lnTo>
                <a:lnTo>
                  <a:pt x="111125" y="206375"/>
                </a:lnTo>
                <a:lnTo>
                  <a:pt x="111125" y="103188"/>
                </a:lnTo>
                <a:lnTo>
                  <a:pt x="142875" y="103188"/>
                </a:lnTo>
                <a:close/>
                <a:moveTo>
                  <a:pt x="87313" y="103188"/>
                </a:moveTo>
                <a:lnTo>
                  <a:pt x="87313" y="206375"/>
                </a:lnTo>
                <a:lnTo>
                  <a:pt x="55563" y="206375"/>
                </a:lnTo>
                <a:lnTo>
                  <a:pt x="55563" y="103188"/>
                </a:lnTo>
                <a:lnTo>
                  <a:pt x="87313" y="103188"/>
                </a:lnTo>
                <a:close/>
                <a:moveTo>
                  <a:pt x="127000" y="47625"/>
                </a:moveTo>
                <a:cubicBezTo>
                  <a:pt x="135762" y="47625"/>
                  <a:pt x="142875" y="54738"/>
                  <a:pt x="142875" y="63500"/>
                </a:cubicBezTo>
                <a:cubicBezTo>
                  <a:pt x="142875" y="72262"/>
                  <a:pt x="135762" y="79375"/>
                  <a:pt x="127000" y="79375"/>
                </a:cubicBezTo>
                <a:cubicBezTo>
                  <a:pt x="118238" y="79375"/>
                  <a:pt x="111125" y="72262"/>
                  <a:pt x="111125" y="63500"/>
                </a:cubicBezTo>
                <a:cubicBezTo>
                  <a:pt x="111125" y="54738"/>
                  <a:pt x="118238" y="47625"/>
                  <a:pt x="127000" y="47625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8" name="Text 15"/>
          <p:cNvSpPr/>
          <p:nvPr/>
        </p:nvSpPr>
        <p:spPr>
          <a:xfrm>
            <a:off x="7649845" y="8496300"/>
            <a:ext cx="439674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1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计算机科学与技术学院</a:t>
            </a:r>
            <a:r>
              <a:rPr lang="zh-CN" altLang="en-US" sz="1800" dirty="0">
                <a:solidFill>
                  <a:srgbClr val="F8F5F1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（人工智能学院）</a:t>
            </a:r>
            <a:endParaRPr lang="zh-CN" altLang="en-US" sz="1800" dirty="0">
              <a:solidFill>
                <a:srgbClr val="F8F5F1">
                  <a:alpha val="80000"/>
                </a:srgbClr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2614699" y="85979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C7A87C"/>
          </a:solidFill>
        </p:spPr>
        <p:txBody>
          <a:bodyPr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2961409" y="8547100"/>
            <a:ext cx="132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1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2025年12月</a:t>
            </a:r>
            <a:endParaRPr lang="en-US" sz="1600" dirty="0"/>
          </a:p>
        </p:txBody>
      </p:sp>
      <p:sp>
        <p:nvSpPr>
          <p:cNvPr id="21" name="Shape 9"/>
          <p:cNvSpPr/>
          <p:nvPr/>
        </p:nvSpPr>
        <p:spPr>
          <a:xfrm>
            <a:off x="5559743" y="5727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C7A87C"/>
          </a:solid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3"/>
            </a:gs>
            <a:gs pos="0">
              <a:schemeClr val="accent3">
                <a:lumMod val="25000"/>
                <a:lumOff val="75000"/>
              </a:schemeClr>
            </a:gs>
            <a:gs pos="100000">
              <a:schemeClr val="accent3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08000" y="9398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7DD3C0"/>
          </a:solidFill>
        </p:spPr>
      </p:sp>
      <p:sp>
        <p:nvSpPr>
          <p:cNvPr id="4" name="Text 1"/>
          <p:cNvSpPr/>
          <p:nvPr/>
        </p:nvSpPr>
        <p:spPr>
          <a:xfrm>
            <a:off x="1473200" y="5080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105" dirty="0">
                <a:solidFill>
                  <a:srgbClr val="7DD3C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Background &amp; Significance</a:t>
            </a:r>
            <a:endParaRPr lang="en-US" sz="2135" dirty="0"/>
          </a:p>
        </p:txBody>
      </p:sp>
      <p:sp>
        <p:nvSpPr>
          <p:cNvPr id="5" name="Text 2"/>
          <p:cNvSpPr/>
          <p:nvPr/>
        </p:nvSpPr>
        <p:spPr>
          <a:xfrm>
            <a:off x="1473200" y="8128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研究背景与意义</a:t>
            </a:r>
            <a:endParaRPr lang="en-US" sz="4000" b="1" dirty="0">
              <a:solidFill>
                <a:srgbClr val="3A4F6A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33400" y="1727200"/>
            <a:ext cx="7442200" cy="4394200"/>
          </a:xfrm>
          <a:custGeom>
            <a:avLst/>
            <a:gdLst/>
            <a:ahLst/>
            <a:cxnLst/>
            <a:rect l="l" t="t" r="r" b="b"/>
            <a:pathLst>
              <a:path w="5581650" h="3295650">
                <a:moveTo>
                  <a:pt x="38100" y="0"/>
                </a:moveTo>
                <a:lnTo>
                  <a:pt x="5467357" y="0"/>
                </a:lnTo>
                <a:cubicBezTo>
                  <a:pt x="5530437" y="0"/>
                  <a:pt x="5581650" y="51213"/>
                  <a:pt x="5581650" y="114293"/>
                </a:cubicBezTo>
                <a:lnTo>
                  <a:pt x="5581650" y="3181357"/>
                </a:lnTo>
                <a:cubicBezTo>
                  <a:pt x="5581650" y="3244437"/>
                  <a:pt x="5530437" y="3295650"/>
                  <a:pt x="5467357" y="3295650"/>
                </a:cubicBezTo>
                <a:lnTo>
                  <a:pt x="38100" y="3295650"/>
                </a:lnTo>
                <a:cubicBezTo>
                  <a:pt x="17072" y="3295650"/>
                  <a:pt x="0" y="3278578"/>
                  <a:pt x="0" y="3257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4A60">
              <a:alpha val="40000"/>
            </a:srgbClr>
          </a:solidFill>
        </p:spPr>
      </p:sp>
      <p:sp>
        <p:nvSpPr>
          <p:cNvPr id="7" name="Shape 4"/>
          <p:cNvSpPr/>
          <p:nvPr/>
        </p:nvSpPr>
        <p:spPr>
          <a:xfrm>
            <a:off x="533400" y="1727200"/>
            <a:ext cx="50800" cy="4394200"/>
          </a:xfrm>
          <a:custGeom>
            <a:avLst/>
            <a:gdLst/>
            <a:ahLst/>
            <a:cxnLst/>
            <a:rect l="l" t="t" r="r" b="b"/>
            <a:pathLst>
              <a:path w="38100" h="3295650">
                <a:moveTo>
                  <a:pt x="38100" y="0"/>
                </a:moveTo>
                <a:lnTo>
                  <a:pt x="38100" y="0"/>
                </a:lnTo>
                <a:lnTo>
                  <a:pt x="38100" y="3295650"/>
                </a:lnTo>
                <a:lnTo>
                  <a:pt x="38100" y="3295650"/>
                </a:lnTo>
                <a:cubicBezTo>
                  <a:pt x="17072" y="3295650"/>
                  <a:pt x="0" y="3278578"/>
                  <a:pt x="0" y="3257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</p:spPr>
      </p:sp>
      <p:sp>
        <p:nvSpPr>
          <p:cNvPr id="8" name="Shape 5"/>
          <p:cNvSpPr/>
          <p:nvPr/>
        </p:nvSpPr>
        <p:spPr>
          <a:xfrm>
            <a:off x="914400" y="2044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D97706"/>
          </a:solidFill>
        </p:spPr>
      </p:sp>
      <p:sp>
        <p:nvSpPr>
          <p:cNvPr id="9" name="Text 6"/>
          <p:cNvSpPr/>
          <p:nvPr/>
        </p:nvSpPr>
        <p:spPr>
          <a:xfrm>
            <a:off x="1492251" y="20320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核心痛点</a:t>
            </a:r>
            <a:endParaRPr lang="en-US" sz="2135" dirty="0"/>
          </a:p>
        </p:txBody>
      </p:sp>
      <p:sp>
        <p:nvSpPr>
          <p:cNvPr id="10" name="Shape 7"/>
          <p:cNvSpPr/>
          <p:nvPr/>
        </p:nvSpPr>
        <p:spPr>
          <a:xfrm>
            <a:off x="863600" y="27432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</p:spPr>
      </p:sp>
      <p:sp>
        <p:nvSpPr>
          <p:cNvPr id="11" name="Text 8"/>
          <p:cNvSpPr/>
          <p:nvPr/>
        </p:nvSpPr>
        <p:spPr>
          <a:xfrm>
            <a:off x="1117600" y="2641600"/>
            <a:ext cx="666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传统人工管理效率低下</a:t>
            </a:r>
            <a:endParaRPr lang="en-US" sz="2135" dirty="0"/>
          </a:p>
        </p:txBody>
      </p:sp>
      <p:sp>
        <p:nvSpPr>
          <p:cNvPr id="12" name="Text 9"/>
          <p:cNvSpPr/>
          <p:nvPr/>
        </p:nvSpPr>
        <p:spPr>
          <a:xfrm>
            <a:off x="1117600" y="3048000"/>
            <a:ext cx="6654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人工记录方式存在出错概率高的问题,容易引发借阅信息混乱、图书去向不明等情况</a:t>
            </a:r>
            <a:endParaRPr lang="en-US" sz="2135" dirty="0"/>
          </a:p>
        </p:txBody>
      </p:sp>
      <p:sp>
        <p:nvSpPr>
          <p:cNvPr id="13" name="Shape 10"/>
          <p:cNvSpPr/>
          <p:nvPr/>
        </p:nvSpPr>
        <p:spPr>
          <a:xfrm>
            <a:off x="863600" y="39624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</p:spPr>
      </p:sp>
      <p:sp>
        <p:nvSpPr>
          <p:cNvPr id="14" name="Text 11"/>
          <p:cNvSpPr/>
          <p:nvPr/>
        </p:nvSpPr>
        <p:spPr>
          <a:xfrm>
            <a:off x="1117600" y="3860800"/>
            <a:ext cx="666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纸质档案难以统计分析</a:t>
            </a:r>
            <a:endParaRPr lang="en-US" sz="2135" dirty="0"/>
          </a:p>
        </p:txBody>
      </p:sp>
      <p:sp>
        <p:nvSpPr>
          <p:cNvPr id="15" name="Text 12"/>
          <p:cNvSpPr/>
          <p:nvPr/>
        </p:nvSpPr>
        <p:spPr>
          <a:xfrm>
            <a:off x="1117600" y="4267200"/>
            <a:ext cx="6654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纸质数据难以进行系统化统计与分析,不利于馆藏结构优化和读者阅读行为研究</a:t>
            </a:r>
            <a:endParaRPr lang="en-US" sz="2135" dirty="0"/>
          </a:p>
        </p:txBody>
      </p:sp>
      <p:sp>
        <p:nvSpPr>
          <p:cNvPr id="16" name="Shape 13"/>
          <p:cNvSpPr/>
          <p:nvPr/>
        </p:nvSpPr>
        <p:spPr>
          <a:xfrm>
            <a:off x="863600" y="5181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7706"/>
          </a:solidFill>
        </p:spPr>
      </p:sp>
      <p:sp>
        <p:nvSpPr>
          <p:cNvPr id="17" name="Text 14"/>
          <p:cNvSpPr/>
          <p:nvPr/>
        </p:nvSpPr>
        <p:spPr>
          <a:xfrm>
            <a:off x="1117600" y="5080000"/>
            <a:ext cx="610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借阅高峰期排队现象严重</a:t>
            </a:r>
            <a:endParaRPr lang="en-US" sz="2135" dirty="0"/>
          </a:p>
        </p:txBody>
      </p:sp>
      <p:sp>
        <p:nvSpPr>
          <p:cNvPr id="18" name="Text 15"/>
          <p:cNvSpPr/>
          <p:nvPr/>
        </p:nvSpPr>
        <p:spPr>
          <a:xfrm>
            <a:off x="1117600" y="5486400"/>
            <a:ext cx="60960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在借阅高峰期效率较低,容易造成读者长时间排队等待,影响服务体验</a:t>
            </a:r>
            <a:endParaRPr lang="en-US" sz="2135" dirty="0"/>
          </a:p>
        </p:txBody>
      </p:sp>
      <p:sp>
        <p:nvSpPr>
          <p:cNvPr id="19" name="Shape 16"/>
          <p:cNvSpPr/>
          <p:nvPr/>
        </p:nvSpPr>
        <p:spPr>
          <a:xfrm>
            <a:off x="8305800" y="1727200"/>
            <a:ext cx="7442200" cy="4394200"/>
          </a:xfrm>
          <a:custGeom>
            <a:avLst/>
            <a:gdLst/>
            <a:ahLst/>
            <a:cxnLst/>
            <a:rect l="l" t="t" r="r" b="b"/>
            <a:pathLst>
              <a:path w="5581650" h="3295650">
                <a:moveTo>
                  <a:pt x="38100" y="0"/>
                </a:moveTo>
                <a:lnTo>
                  <a:pt x="5467357" y="0"/>
                </a:lnTo>
                <a:cubicBezTo>
                  <a:pt x="5530437" y="0"/>
                  <a:pt x="5581650" y="51213"/>
                  <a:pt x="5581650" y="114293"/>
                </a:cubicBezTo>
                <a:lnTo>
                  <a:pt x="5581650" y="3181357"/>
                </a:lnTo>
                <a:cubicBezTo>
                  <a:pt x="5581650" y="3244437"/>
                  <a:pt x="5530437" y="3295650"/>
                  <a:pt x="5467357" y="3295650"/>
                </a:cubicBezTo>
                <a:lnTo>
                  <a:pt x="38100" y="3295650"/>
                </a:lnTo>
                <a:cubicBezTo>
                  <a:pt x="17072" y="3295650"/>
                  <a:pt x="0" y="3278578"/>
                  <a:pt x="0" y="3257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8305800" y="1727200"/>
            <a:ext cx="50800" cy="4394200"/>
          </a:xfrm>
          <a:custGeom>
            <a:avLst/>
            <a:gdLst/>
            <a:ahLst/>
            <a:cxnLst/>
            <a:rect l="l" t="t" r="r" b="b"/>
            <a:pathLst>
              <a:path w="38100" h="3295650">
                <a:moveTo>
                  <a:pt x="38100" y="0"/>
                </a:moveTo>
                <a:lnTo>
                  <a:pt x="38100" y="0"/>
                </a:lnTo>
                <a:lnTo>
                  <a:pt x="38100" y="3295650"/>
                </a:lnTo>
                <a:lnTo>
                  <a:pt x="38100" y="3295650"/>
                </a:lnTo>
                <a:cubicBezTo>
                  <a:pt x="17072" y="3295650"/>
                  <a:pt x="0" y="3278578"/>
                  <a:pt x="0" y="3257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21" name="Shape 18"/>
          <p:cNvSpPr/>
          <p:nvPr/>
        </p:nvSpPr>
        <p:spPr>
          <a:xfrm>
            <a:off x="8686800" y="2044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22" name="Text 19"/>
          <p:cNvSpPr/>
          <p:nvPr/>
        </p:nvSpPr>
        <p:spPr>
          <a:xfrm>
            <a:off x="9264651" y="20320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项目目标</a:t>
            </a:r>
            <a:endParaRPr lang="en-US" sz="2135" dirty="0"/>
          </a:p>
        </p:txBody>
      </p:sp>
      <p:sp>
        <p:nvSpPr>
          <p:cNvPr id="23" name="Shape 20"/>
          <p:cNvSpPr/>
          <p:nvPr/>
        </p:nvSpPr>
        <p:spPr>
          <a:xfrm>
            <a:off x="8636000" y="27432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24" name="Text 21"/>
          <p:cNvSpPr/>
          <p:nvPr/>
        </p:nvSpPr>
        <p:spPr>
          <a:xfrm>
            <a:off x="8890000" y="2641600"/>
            <a:ext cx="666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构建数字化、规范化平台</a:t>
            </a:r>
            <a:endParaRPr lang="en-US" sz="2135" dirty="0"/>
          </a:p>
        </p:txBody>
      </p:sp>
      <p:sp>
        <p:nvSpPr>
          <p:cNvPr id="25" name="Text 22"/>
          <p:cNvSpPr/>
          <p:nvPr/>
        </p:nvSpPr>
        <p:spPr>
          <a:xfrm>
            <a:off x="8890000" y="3048000"/>
            <a:ext cx="6654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实现图书信息、读者信息以及借阅记录的集中化管理,有效降低人工操作错误风险</a:t>
            </a:r>
            <a:endParaRPr lang="en-US" sz="2135" dirty="0"/>
          </a:p>
        </p:txBody>
      </p:sp>
      <p:sp>
        <p:nvSpPr>
          <p:cNvPr id="26" name="Shape 23"/>
          <p:cNvSpPr/>
          <p:nvPr/>
        </p:nvSpPr>
        <p:spPr>
          <a:xfrm>
            <a:off x="8636000" y="39624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27" name="Text 24"/>
          <p:cNvSpPr/>
          <p:nvPr/>
        </p:nvSpPr>
        <p:spPr>
          <a:xfrm>
            <a:off x="8890000" y="3860800"/>
            <a:ext cx="6527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前后端分离提升体验</a:t>
            </a:r>
            <a:endParaRPr lang="en-US" sz="2135" dirty="0"/>
          </a:p>
        </p:txBody>
      </p:sp>
      <p:sp>
        <p:nvSpPr>
          <p:cNvPr id="28" name="Text 25"/>
          <p:cNvSpPr/>
          <p:nvPr/>
        </p:nvSpPr>
        <p:spPr>
          <a:xfrm>
            <a:off x="8890000" y="4267200"/>
            <a:ext cx="65151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采用Vue 3 + Spring Boot前后端分离架构,提升系统响应速度与用户体验</a:t>
            </a:r>
            <a:endParaRPr lang="en-US" sz="2135" dirty="0"/>
          </a:p>
        </p:txBody>
      </p:sp>
      <p:sp>
        <p:nvSpPr>
          <p:cNvPr id="29" name="Shape 26"/>
          <p:cNvSpPr/>
          <p:nvPr/>
        </p:nvSpPr>
        <p:spPr>
          <a:xfrm>
            <a:off x="8636000" y="48514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30" name="Text 27"/>
          <p:cNvSpPr/>
          <p:nvPr/>
        </p:nvSpPr>
        <p:spPr>
          <a:xfrm>
            <a:off x="8890000" y="4749800"/>
            <a:ext cx="666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引入智能化功能</a:t>
            </a:r>
            <a:endParaRPr lang="en-US" sz="2135" dirty="0"/>
          </a:p>
        </p:txBody>
      </p:sp>
      <p:sp>
        <p:nvSpPr>
          <p:cNvPr id="31" name="Text 28"/>
          <p:cNvSpPr/>
          <p:nvPr/>
        </p:nvSpPr>
        <p:spPr>
          <a:xfrm>
            <a:off x="8890000" y="5156200"/>
            <a:ext cx="6654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8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集成DeepSeek API实现AI辅助图书录入,输入书名自动生成简介,极大提高管理效率</a:t>
            </a:r>
            <a:endParaRPr lang="en-US" sz="2135" dirty="0"/>
          </a:p>
        </p:txBody>
      </p:sp>
      <p:sp>
        <p:nvSpPr>
          <p:cNvPr id="32" name="Shape 29"/>
          <p:cNvSpPr/>
          <p:nvPr/>
        </p:nvSpPr>
        <p:spPr>
          <a:xfrm>
            <a:off x="533400" y="6375400"/>
            <a:ext cx="15214600" cy="1714500"/>
          </a:xfrm>
          <a:custGeom>
            <a:avLst/>
            <a:gdLst/>
            <a:ahLst/>
            <a:cxnLst/>
            <a:rect l="l" t="t" r="r" b="b"/>
            <a:pathLst>
              <a:path w="11410950" h="1285875">
                <a:moveTo>
                  <a:pt x="38100" y="0"/>
                </a:moveTo>
                <a:lnTo>
                  <a:pt x="11296649" y="0"/>
                </a:lnTo>
                <a:cubicBezTo>
                  <a:pt x="11359776" y="0"/>
                  <a:pt x="11410950" y="51174"/>
                  <a:pt x="11410950" y="114301"/>
                </a:cubicBezTo>
                <a:lnTo>
                  <a:pt x="11410950" y="1171574"/>
                </a:lnTo>
                <a:cubicBezTo>
                  <a:pt x="11410950" y="1234701"/>
                  <a:pt x="11359776" y="1285875"/>
                  <a:pt x="11296649" y="1285875"/>
                </a:cubicBezTo>
                <a:lnTo>
                  <a:pt x="38100" y="1285875"/>
                </a:lnTo>
                <a:cubicBezTo>
                  <a:pt x="17072" y="1285875"/>
                  <a:pt x="0" y="1268803"/>
                  <a:pt x="0" y="1247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>
              <a:alpha val="10196"/>
            </a:srgbClr>
          </a:solidFill>
        </p:spPr>
      </p:sp>
      <p:sp>
        <p:nvSpPr>
          <p:cNvPr id="33" name="Shape 30"/>
          <p:cNvSpPr/>
          <p:nvPr/>
        </p:nvSpPr>
        <p:spPr>
          <a:xfrm>
            <a:off x="533400" y="6375400"/>
            <a:ext cx="50800" cy="1714500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100" y="0"/>
                </a:moveTo>
                <a:lnTo>
                  <a:pt x="38100" y="0"/>
                </a:lnTo>
                <a:lnTo>
                  <a:pt x="38100" y="1285875"/>
                </a:lnTo>
                <a:lnTo>
                  <a:pt x="38100" y="1285875"/>
                </a:lnTo>
                <a:cubicBezTo>
                  <a:pt x="17072" y="1285875"/>
                  <a:pt x="0" y="1268803"/>
                  <a:pt x="0" y="1247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34" name="Shape 31"/>
          <p:cNvSpPr/>
          <p:nvPr/>
        </p:nvSpPr>
        <p:spPr>
          <a:xfrm>
            <a:off x="879475" y="7038975"/>
            <a:ext cx="285751" cy="38100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7DD3C0"/>
          </a:solidFill>
        </p:spPr>
      </p:sp>
      <p:sp>
        <p:nvSpPr>
          <p:cNvPr id="35" name="Text 32"/>
          <p:cNvSpPr/>
          <p:nvPr/>
        </p:nvSpPr>
        <p:spPr>
          <a:xfrm>
            <a:off x="1431396" y="6629400"/>
            <a:ext cx="141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核心价值</a:t>
            </a:r>
            <a:endParaRPr lang="en-US" sz="2135" dirty="0"/>
          </a:p>
        </p:txBody>
      </p:sp>
      <p:sp>
        <p:nvSpPr>
          <p:cNvPr id="36" name="Text 33"/>
          <p:cNvSpPr/>
          <p:nvPr/>
        </p:nvSpPr>
        <p:spPr>
          <a:xfrm>
            <a:off x="1431396" y="7086600"/>
            <a:ext cx="14173200" cy="749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通过信息化手段对传统图书馆管理模式进行优化升级,为读者提供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highlight>
                  <a:srgbClr val="7DD3C0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高效、便捷的借阅服务 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,同时为管理人员提供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highlight>
                  <a:srgbClr val="4A6C8C">
                    <a:alpha val="4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稳定、可靠的管理平台 </a:t>
            </a:r>
            <a:r>
              <a:rPr lang="en-US" dirty="0">
                <a:solidFill>
                  <a:srgbClr val="E0E2E8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,具有重要的实际应用价值</a:t>
            </a:r>
            <a:endParaRPr lang="en-US" sz="2135" dirty="0"/>
          </a:p>
        </p:txBody>
      </p:sp>
      <p:sp>
        <p:nvSpPr>
          <p:cNvPr id="37" name="文本框 36"/>
          <p:cNvSpPr txBox="1"/>
          <p:nvPr/>
        </p:nvSpPr>
        <p:spPr>
          <a:xfrm>
            <a:off x="10734040" y="8723630"/>
            <a:ext cx="541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kern="0" spc="117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ARCHITECTURE &amp;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23333" y="1608667"/>
            <a:ext cx="4963583" cy="3556000"/>
          </a:xfrm>
          <a:custGeom>
            <a:avLst/>
            <a:gdLst/>
            <a:ahLst/>
            <a:cxnLst/>
            <a:rect l="l" t="t" r="r" b="b"/>
            <a:pathLst>
              <a:path w="4963583" h="3556000">
                <a:moveTo>
                  <a:pt x="126985" y="0"/>
                </a:moveTo>
                <a:lnTo>
                  <a:pt x="4836599" y="0"/>
                </a:lnTo>
                <a:cubicBezTo>
                  <a:pt x="4906730" y="0"/>
                  <a:pt x="4963583" y="56853"/>
                  <a:pt x="4963583" y="126985"/>
                </a:cubicBezTo>
                <a:lnTo>
                  <a:pt x="4963583" y="3429015"/>
                </a:lnTo>
                <a:cubicBezTo>
                  <a:pt x="4963583" y="3499147"/>
                  <a:pt x="4906730" y="3556000"/>
                  <a:pt x="4836599" y="3556000"/>
                </a:cubicBezTo>
                <a:lnTo>
                  <a:pt x="126985" y="3556000"/>
                </a:lnTo>
                <a:cubicBezTo>
                  <a:pt x="56853" y="3556000"/>
                  <a:pt x="0" y="3499147"/>
                  <a:pt x="0" y="3429015"/>
                </a:cubicBezTo>
                <a:lnTo>
                  <a:pt x="0" y="126985"/>
                </a:lnTo>
                <a:cubicBezTo>
                  <a:pt x="0" y="56900"/>
                  <a:pt x="56900" y="0"/>
                  <a:pt x="126985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6" name="Shape 4"/>
          <p:cNvSpPr/>
          <p:nvPr/>
        </p:nvSpPr>
        <p:spPr>
          <a:xfrm>
            <a:off x="2610556" y="1820333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2779889" y="19896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8" name="Text 6"/>
          <p:cNvSpPr/>
          <p:nvPr/>
        </p:nvSpPr>
        <p:spPr>
          <a:xfrm>
            <a:off x="571500" y="2540000"/>
            <a:ext cx="466725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表示层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5000" y="3005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592667" y="3005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Vue 3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5000" y="3513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592667" y="3513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5000" y="4021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592667" y="4021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Pinia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000" y="4529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592667" y="4529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Axios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44445" y="1608667"/>
            <a:ext cx="4963583" cy="3556000"/>
          </a:xfrm>
          <a:custGeom>
            <a:avLst/>
            <a:gdLst/>
            <a:ahLst/>
            <a:cxnLst/>
            <a:rect l="l" t="t" r="r" b="b"/>
            <a:pathLst>
              <a:path w="4963583" h="3556000">
                <a:moveTo>
                  <a:pt x="126985" y="0"/>
                </a:moveTo>
                <a:lnTo>
                  <a:pt x="4836599" y="0"/>
                </a:lnTo>
                <a:cubicBezTo>
                  <a:pt x="4906730" y="0"/>
                  <a:pt x="4963583" y="56853"/>
                  <a:pt x="4963583" y="126985"/>
                </a:cubicBezTo>
                <a:lnTo>
                  <a:pt x="4963583" y="3429015"/>
                </a:lnTo>
                <a:cubicBezTo>
                  <a:pt x="4963583" y="3499147"/>
                  <a:pt x="4906730" y="3556000"/>
                  <a:pt x="4836599" y="3556000"/>
                </a:cubicBezTo>
                <a:lnTo>
                  <a:pt x="126985" y="3556000"/>
                </a:lnTo>
                <a:cubicBezTo>
                  <a:pt x="56853" y="3556000"/>
                  <a:pt x="0" y="3499147"/>
                  <a:pt x="0" y="3429015"/>
                </a:cubicBezTo>
                <a:lnTo>
                  <a:pt x="0" y="126985"/>
                </a:lnTo>
                <a:cubicBezTo>
                  <a:pt x="0" y="56900"/>
                  <a:pt x="56900" y="0"/>
                  <a:pt x="126985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18" name="Shape 16"/>
          <p:cNvSpPr/>
          <p:nvPr/>
        </p:nvSpPr>
        <p:spPr>
          <a:xfrm>
            <a:off x="7831667" y="1820333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7969250" y="1989667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0" name="Text 18"/>
          <p:cNvSpPr/>
          <p:nvPr/>
        </p:nvSpPr>
        <p:spPr>
          <a:xfrm>
            <a:off x="5792612" y="2540000"/>
            <a:ext cx="466725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业务逻辑层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56112" y="3005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22" name="Text 20"/>
          <p:cNvSpPr/>
          <p:nvPr/>
        </p:nvSpPr>
        <p:spPr>
          <a:xfrm>
            <a:off x="5813778" y="3005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 Boot 3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56112" y="3513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5813778" y="3513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MyBatis-Plus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56112" y="4021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5813778" y="4021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JWT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56112" y="4529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5813778" y="4529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Redis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865556" y="1608667"/>
            <a:ext cx="4963583" cy="3048000"/>
          </a:xfrm>
          <a:custGeom>
            <a:avLst/>
            <a:gdLst/>
            <a:ahLst/>
            <a:cxnLst/>
            <a:rect l="l" t="t" r="r" b="b"/>
            <a:pathLst>
              <a:path w="4963583" h="3048000">
                <a:moveTo>
                  <a:pt x="127010" y="0"/>
                </a:moveTo>
                <a:lnTo>
                  <a:pt x="4836573" y="0"/>
                </a:lnTo>
                <a:cubicBezTo>
                  <a:pt x="4906719" y="0"/>
                  <a:pt x="4963583" y="56864"/>
                  <a:pt x="4963583" y="127010"/>
                </a:cubicBezTo>
                <a:lnTo>
                  <a:pt x="4963583" y="2920990"/>
                </a:lnTo>
                <a:cubicBezTo>
                  <a:pt x="4963583" y="2991136"/>
                  <a:pt x="4906719" y="3048000"/>
                  <a:pt x="4836573" y="3048000"/>
                </a:cubicBezTo>
                <a:lnTo>
                  <a:pt x="127010" y="3048000"/>
                </a:lnTo>
                <a:cubicBezTo>
                  <a:pt x="56864" y="3048000"/>
                  <a:pt x="0" y="2991136"/>
                  <a:pt x="0" y="2920990"/>
                </a:cubicBezTo>
                <a:lnTo>
                  <a:pt x="0" y="127010"/>
                </a:lnTo>
                <a:cubicBezTo>
                  <a:pt x="0" y="56911"/>
                  <a:pt x="56911" y="0"/>
                  <a:pt x="127010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30" name="Shape 28"/>
          <p:cNvSpPr/>
          <p:nvPr/>
        </p:nvSpPr>
        <p:spPr>
          <a:xfrm>
            <a:off x="13052778" y="1820333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3A4F6A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13237987" y="198966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32" name="Text 30"/>
          <p:cNvSpPr/>
          <p:nvPr/>
        </p:nvSpPr>
        <p:spPr>
          <a:xfrm>
            <a:off x="11013723" y="2540000"/>
            <a:ext cx="466725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数据访问层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077223" y="3005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A4F6A">
              <a:alpha val="14902"/>
            </a:srgbClr>
          </a:solidFill>
        </p:spPr>
      </p:sp>
      <p:sp>
        <p:nvSpPr>
          <p:cNvPr id="34" name="Text 32"/>
          <p:cNvSpPr/>
          <p:nvPr/>
        </p:nvSpPr>
        <p:spPr>
          <a:xfrm>
            <a:off x="11034890" y="3005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 8.0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077223" y="3513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A4F6A">
              <a:alpha val="14902"/>
            </a:srgbClr>
          </a:solidFill>
        </p:spPr>
      </p:sp>
      <p:sp>
        <p:nvSpPr>
          <p:cNvPr id="36" name="Text 34"/>
          <p:cNvSpPr/>
          <p:nvPr/>
        </p:nvSpPr>
        <p:spPr>
          <a:xfrm>
            <a:off x="11034890" y="3513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Druid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077223" y="4021667"/>
            <a:ext cx="4540250" cy="423333"/>
          </a:xfrm>
          <a:custGeom>
            <a:avLst/>
            <a:gdLst/>
            <a:ahLst/>
            <a:cxnLst/>
            <a:rect l="l" t="t" r="r" b="b"/>
            <a:pathLst>
              <a:path w="4540250" h="423333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81000"/>
                </a:lnTo>
                <a:cubicBezTo>
                  <a:pt x="4540250" y="404380"/>
                  <a:pt x="4521297" y="423333"/>
                  <a:pt x="44979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A4F6A">
              <a:alpha val="14902"/>
            </a:srgbClr>
          </a:solidFill>
        </p:spPr>
      </p:sp>
      <p:sp>
        <p:nvSpPr>
          <p:cNvPr id="38" name="Text 36"/>
          <p:cNvSpPr/>
          <p:nvPr/>
        </p:nvSpPr>
        <p:spPr>
          <a:xfrm>
            <a:off x="11034890" y="4021667"/>
            <a:ext cx="4624917" cy="423333"/>
          </a:xfrm>
          <a:prstGeom prst="rect">
            <a:avLst/>
          </a:prstGeom>
          <a:noFill/>
        </p:spPr>
        <p:txBody>
          <a:bodyPr wrap="square" lIns="127000" tIns="84667" rIns="127000" bIns="84667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MyBatis-Plus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3917" y="5386917"/>
            <a:ext cx="7556500" cy="2137833"/>
          </a:xfrm>
          <a:custGeom>
            <a:avLst/>
            <a:gdLst/>
            <a:ahLst/>
            <a:cxnLst/>
            <a:rect l="l" t="t" r="r" b="b"/>
            <a:pathLst>
              <a:path w="7556500" h="2137833">
                <a:moveTo>
                  <a:pt x="127009" y="0"/>
                </a:moveTo>
                <a:lnTo>
                  <a:pt x="7429491" y="0"/>
                </a:lnTo>
                <a:cubicBezTo>
                  <a:pt x="7499636" y="0"/>
                  <a:pt x="7556500" y="56864"/>
                  <a:pt x="7556500" y="127009"/>
                </a:cubicBezTo>
                <a:lnTo>
                  <a:pt x="7556500" y="2010825"/>
                </a:lnTo>
                <a:cubicBezTo>
                  <a:pt x="7556500" y="2080970"/>
                  <a:pt x="7499636" y="2137833"/>
                  <a:pt x="7429491" y="2137833"/>
                </a:cubicBezTo>
                <a:lnTo>
                  <a:pt x="127009" y="2137833"/>
                </a:lnTo>
                <a:cubicBezTo>
                  <a:pt x="56864" y="2137833"/>
                  <a:pt x="0" y="2080970"/>
                  <a:pt x="0" y="2010825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A4F6A">
                <a:alpha val="14902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98500" y="56515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804333" y="57573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6118" y="2150"/>
                </a:moveTo>
                <a:cubicBezTo>
                  <a:pt x="102278" y="-703"/>
                  <a:pt x="109389" y="-703"/>
                  <a:pt x="115549" y="2150"/>
                </a:cubicBezTo>
                <a:lnTo>
                  <a:pt x="205920" y="43904"/>
                </a:lnTo>
                <a:cubicBezTo>
                  <a:pt x="209434" y="45517"/>
                  <a:pt x="211667" y="49031"/>
                  <a:pt x="211667" y="52917"/>
                </a:cubicBezTo>
                <a:cubicBezTo>
                  <a:pt x="211667" y="56803"/>
                  <a:pt x="209434" y="60317"/>
                  <a:pt x="205920" y="61929"/>
                </a:cubicBezTo>
                <a:lnTo>
                  <a:pt x="115549" y="103684"/>
                </a:lnTo>
                <a:cubicBezTo>
                  <a:pt x="109389" y="106536"/>
                  <a:pt x="102278" y="106536"/>
                  <a:pt x="96118" y="103684"/>
                </a:cubicBezTo>
                <a:lnTo>
                  <a:pt x="5746" y="61929"/>
                </a:lnTo>
                <a:cubicBezTo>
                  <a:pt x="2232" y="60275"/>
                  <a:pt x="0" y="56761"/>
                  <a:pt x="0" y="52917"/>
                </a:cubicBezTo>
                <a:cubicBezTo>
                  <a:pt x="0" y="49072"/>
                  <a:pt x="2232" y="45517"/>
                  <a:pt x="5746" y="43904"/>
                </a:cubicBezTo>
                <a:lnTo>
                  <a:pt x="96118" y="2150"/>
                </a:lnTo>
                <a:close/>
                <a:moveTo>
                  <a:pt x="19885" y="90289"/>
                </a:moveTo>
                <a:lnTo>
                  <a:pt x="87809" y="121667"/>
                </a:lnTo>
                <a:cubicBezTo>
                  <a:pt x="99260" y="126959"/>
                  <a:pt x="112448" y="126959"/>
                  <a:pt x="123899" y="121667"/>
                </a:cubicBezTo>
                <a:lnTo>
                  <a:pt x="191823" y="90289"/>
                </a:lnTo>
                <a:lnTo>
                  <a:pt x="205920" y="96821"/>
                </a:lnTo>
                <a:cubicBezTo>
                  <a:pt x="209434" y="98433"/>
                  <a:pt x="211667" y="101947"/>
                  <a:pt x="211667" y="105833"/>
                </a:cubicBezTo>
                <a:cubicBezTo>
                  <a:pt x="211667" y="109719"/>
                  <a:pt x="209434" y="113233"/>
                  <a:pt x="205920" y="114846"/>
                </a:cubicBezTo>
                <a:lnTo>
                  <a:pt x="115549" y="156600"/>
                </a:lnTo>
                <a:cubicBezTo>
                  <a:pt x="109389" y="159453"/>
                  <a:pt x="102278" y="159453"/>
                  <a:pt x="96118" y="156600"/>
                </a:cubicBezTo>
                <a:lnTo>
                  <a:pt x="5746" y="114846"/>
                </a:lnTo>
                <a:cubicBezTo>
                  <a:pt x="2232" y="113192"/>
                  <a:pt x="0" y="109678"/>
                  <a:pt x="0" y="105833"/>
                </a:cubicBezTo>
                <a:cubicBezTo>
                  <a:pt x="0" y="101989"/>
                  <a:pt x="2232" y="98433"/>
                  <a:pt x="5746" y="96821"/>
                </a:cubicBezTo>
                <a:lnTo>
                  <a:pt x="19844" y="90289"/>
                </a:lnTo>
                <a:close/>
                <a:moveTo>
                  <a:pt x="5746" y="149738"/>
                </a:moveTo>
                <a:lnTo>
                  <a:pt x="19844" y="143206"/>
                </a:lnTo>
                <a:lnTo>
                  <a:pt x="87767" y="174584"/>
                </a:lnTo>
                <a:cubicBezTo>
                  <a:pt x="99219" y="179875"/>
                  <a:pt x="112407" y="179875"/>
                  <a:pt x="123858" y="174584"/>
                </a:cubicBezTo>
                <a:lnTo>
                  <a:pt x="191782" y="143206"/>
                </a:lnTo>
                <a:lnTo>
                  <a:pt x="205879" y="149738"/>
                </a:lnTo>
                <a:cubicBezTo>
                  <a:pt x="209393" y="151350"/>
                  <a:pt x="211625" y="154864"/>
                  <a:pt x="211625" y="158750"/>
                </a:cubicBezTo>
                <a:cubicBezTo>
                  <a:pt x="211625" y="162636"/>
                  <a:pt x="209393" y="166150"/>
                  <a:pt x="205879" y="167762"/>
                </a:cubicBezTo>
                <a:lnTo>
                  <a:pt x="115507" y="209517"/>
                </a:lnTo>
                <a:cubicBezTo>
                  <a:pt x="109347" y="212369"/>
                  <a:pt x="102237" y="212369"/>
                  <a:pt x="96077" y="209517"/>
                </a:cubicBezTo>
                <a:lnTo>
                  <a:pt x="5746" y="167762"/>
                </a:lnTo>
                <a:cubicBezTo>
                  <a:pt x="2232" y="166109"/>
                  <a:pt x="0" y="162595"/>
                  <a:pt x="0" y="158750"/>
                </a:cubicBezTo>
                <a:cubicBezTo>
                  <a:pt x="0" y="154905"/>
                  <a:pt x="2232" y="151350"/>
                  <a:pt x="5746" y="149738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42" name="Text 40"/>
          <p:cNvSpPr/>
          <p:nvPr/>
        </p:nvSpPr>
        <p:spPr>
          <a:xfrm>
            <a:off x="1248833" y="5693833"/>
            <a:ext cx="1566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B/S架构优势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24958" y="6286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44" name="Text 42"/>
          <p:cNvSpPr/>
          <p:nvPr/>
        </p:nvSpPr>
        <p:spPr>
          <a:xfrm>
            <a:off x="1063625" y="6244167"/>
            <a:ext cx="343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部署成本低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无需客户端安装,浏览器即可访问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4958" y="6667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46" name="Text 44"/>
          <p:cNvSpPr/>
          <p:nvPr/>
        </p:nvSpPr>
        <p:spPr>
          <a:xfrm>
            <a:off x="1063625" y="6625167"/>
            <a:ext cx="3100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维护方便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服务端统一更新,前端自动同步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24958" y="7048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48" name="Text 46"/>
          <p:cNvSpPr/>
          <p:nvPr/>
        </p:nvSpPr>
        <p:spPr>
          <a:xfrm>
            <a:off x="1063625" y="7006167"/>
            <a:ext cx="3450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跨平台能力强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支持PC、平板、手机等多设备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65583" y="5386917"/>
            <a:ext cx="7556500" cy="2137833"/>
          </a:xfrm>
          <a:custGeom>
            <a:avLst/>
            <a:gdLst/>
            <a:ahLst/>
            <a:cxnLst/>
            <a:rect l="l" t="t" r="r" b="b"/>
            <a:pathLst>
              <a:path w="7556500" h="2137833">
                <a:moveTo>
                  <a:pt x="127009" y="0"/>
                </a:moveTo>
                <a:lnTo>
                  <a:pt x="7429491" y="0"/>
                </a:lnTo>
                <a:cubicBezTo>
                  <a:pt x="7499636" y="0"/>
                  <a:pt x="7556500" y="56864"/>
                  <a:pt x="7556500" y="127009"/>
                </a:cubicBezTo>
                <a:lnTo>
                  <a:pt x="7556500" y="2010825"/>
                </a:lnTo>
                <a:cubicBezTo>
                  <a:pt x="7556500" y="2080970"/>
                  <a:pt x="7499636" y="2137833"/>
                  <a:pt x="7429491" y="2137833"/>
                </a:cubicBezTo>
                <a:lnTo>
                  <a:pt x="127009" y="2137833"/>
                </a:lnTo>
                <a:cubicBezTo>
                  <a:pt x="56864" y="2137833"/>
                  <a:pt x="0" y="2080970"/>
                  <a:pt x="0" y="2010825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C7A87C">
                <a:alpha val="2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530167" y="56515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C7A87C">
              <a:alpha val="10196"/>
            </a:srgbClr>
          </a:solidFill>
        </p:spPr>
      </p:sp>
      <p:sp>
        <p:nvSpPr>
          <p:cNvPr id="51" name="Shape 49"/>
          <p:cNvSpPr/>
          <p:nvPr/>
        </p:nvSpPr>
        <p:spPr>
          <a:xfrm>
            <a:off x="8649229" y="575733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33073" y="42995"/>
                </a:moveTo>
                <a:cubicBezTo>
                  <a:pt x="38549" y="42995"/>
                  <a:pt x="42995" y="38549"/>
                  <a:pt x="42995" y="33073"/>
                </a:cubicBezTo>
                <a:cubicBezTo>
                  <a:pt x="42995" y="27597"/>
                  <a:pt x="38549" y="23151"/>
                  <a:pt x="33073" y="23151"/>
                </a:cubicBezTo>
                <a:cubicBezTo>
                  <a:pt x="27597" y="23151"/>
                  <a:pt x="23151" y="27597"/>
                  <a:pt x="23151" y="33073"/>
                </a:cubicBezTo>
                <a:cubicBezTo>
                  <a:pt x="23151" y="38549"/>
                  <a:pt x="27597" y="42995"/>
                  <a:pt x="33073" y="42995"/>
                </a:cubicBezTo>
                <a:close/>
                <a:moveTo>
                  <a:pt x="66146" y="33073"/>
                </a:moveTo>
                <a:cubicBezTo>
                  <a:pt x="66146" y="46633"/>
                  <a:pt x="58002" y="58291"/>
                  <a:pt x="46302" y="63376"/>
                </a:cubicBezTo>
                <a:lnTo>
                  <a:pt x="46302" y="92604"/>
                </a:lnTo>
                <a:lnTo>
                  <a:pt x="119063" y="92604"/>
                </a:lnTo>
                <a:cubicBezTo>
                  <a:pt x="130018" y="92604"/>
                  <a:pt x="138906" y="83716"/>
                  <a:pt x="138906" y="72760"/>
                </a:cubicBezTo>
                <a:lnTo>
                  <a:pt x="138906" y="63376"/>
                </a:lnTo>
                <a:cubicBezTo>
                  <a:pt x="127207" y="58291"/>
                  <a:pt x="119063" y="46633"/>
                  <a:pt x="119063" y="33073"/>
                </a:cubicBezTo>
                <a:cubicBezTo>
                  <a:pt x="119063" y="14800"/>
                  <a:pt x="133863" y="0"/>
                  <a:pt x="152135" y="0"/>
                </a:cubicBezTo>
                <a:cubicBezTo>
                  <a:pt x="170408" y="0"/>
                  <a:pt x="185208" y="14800"/>
                  <a:pt x="185208" y="33073"/>
                </a:cubicBezTo>
                <a:cubicBezTo>
                  <a:pt x="185208" y="46633"/>
                  <a:pt x="177064" y="58291"/>
                  <a:pt x="165365" y="63376"/>
                </a:cubicBezTo>
                <a:lnTo>
                  <a:pt x="165365" y="72760"/>
                </a:lnTo>
                <a:cubicBezTo>
                  <a:pt x="165365" y="98351"/>
                  <a:pt x="144653" y="119063"/>
                  <a:pt x="119063" y="119063"/>
                </a:cubicBezTo>
                <a:lnTo>
                  <a:pt x="46302" y="119063"/>
                </a:lnTo>
                <a:lnTo>
                  <a:pt x="46302" y="148291"/>
                </a:lnTo>
                <a:cubicBezTo>
                  <a:pt x="58002" y="153376"/>
                  <a:pt x="66146" y="165034"/>
                  <a:pt x="66146" y="178594"/>
                </a:cubicBezTo>
                <a:cubicBezTo>
                  <a:pt x="66146" y="196867"/>
                  <a:pt x="51346" y="211667"/>
                  <a:pt x="33073" y="211667"/>
                </a:cubicBezTo>
                <a:cubicBezTo>
                  <a:pt x="14800" y="211667"/>
                  <a:pt x="0" y="196867"/>
                  <a:pt x="0" y="178594"/>
                </a:cubicBezTo>
                <a:cubicBezTo>
                  <a:pt x="0" y="165034"/>
                  <a:pt x="8144" y="153376"/>
                  <a:pt x="19844" y="148291"/>
                </a:cubicBezTo>
                <a:lnTo>
                  <a:pt x="19844" y="63417"/>
                </a:lnTo>
                <a:cubicBezTo>
                  <a:pt x="8144" y="58291"/>
                  <a:pt x="0" y="46633"/>
                  <a:pt x="0" y="33073"/>
                </a:cubicBezTo>
                <a:cubicBezTo>
                  <a:pt x="0" y="14800"/>
                  <a:pt x="14800" y="0"/>
                  <a:pt x="33073" y="0"/>
                </a:cubicBezTo>
                <a:cubicBezTo>
                  <a:pt x="51346" y="0"/>
                  <a:pt x="66146" y="14800"/>
                  <a:pt x="66146" y="33073"/>
                </a:cubicBezTo>
                <a:close/>
                <a:moveTo>
                  <a:pt x="162057" y="33073"/>
                </a:moveTo>
                <a:cubicBezTo>
                  <a:pt x="162057" y="27597"/>
                  <a:pt x="157611" y="23151"/>
                  <a:pt x="152135" y="23151"/>
                </a:cubicBezTo>
                <a:cubicBezTo>
                  <a:pt x="146659" y="23151"/>
                  <a:pt x="142214" y="27597"/>
                  <a:pt x="142214" y="33073"/>
                </a:cubicBezTo>
                <a:cubicBezTo>
                  <a:pt x="142214" y="38549"/>
                  <a:pt x="146659" y="42995"/>
                  <a:pt x="152135" y="42995"/>
                </a:cubicBezTo>
                <a:cubicBezTo>
                  <a:pt x="157611" y="42995"/>
                  <a:pt x="162057" y="38549"/>
                  <a:pt x="162057" y="33073"/>
                </a:cubicBezTo>
                <a:close/>
                <a:moveTo>
                  <a:pt x="33073" y="188516"/>
                </a:moveTo>
                <a:cubicBezTo>
                  <a:pt x="38549" y="188516"/>
                  <a:pt x="42995" y="184070"/>
                  <a:pt x="42995" y="178594"/>
                </a:cubicBezTo>
                <a:cubicBezTo>
                  <a:pt x="42995" y="173118"/>
                  <a:pt x="38549" y="168672"/>
                  <a:pt x="33073" y="168672"/>
                </a:cubicBezTo>
                <a:cubicBezTo>
                  <a:pt x="27597" y="168672"/>
                  <a:pt x="23151" y="173118"/>
                  <a:pt x="23151" y="178594"/>
                </a:cubicBezTo>
                <a:cubicBezTo>
                  <a:pt x="23151" y="184070"/>
                  <a:pt x="27597" y="188516"/>
                  <a:pt x="33073" y="188516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2" name="Text 50"/>
          <p:cNvSpPr/>
          <p:nvPr/>
        </p:nvSpPr>
        <p:spPr>
          <a:xfrm>
            <a:off x="9080500" y="5693833"/>
            <a:ext cx="1397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前后端分离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556625" y="6286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4" name="Text 52"/>
          <p:cNvSpPr/>
          <p:nvPr/>
        </p:nvSpPr>
        <p:spPr>
          <a:xfrm>
            <a:off x="8895292" y="6244167"/>
            <a:ext cx="337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职责分离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前端专注UI/UX,后端专注业务逻辑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56625" y="6667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6" name="Text 54"/>
          <p:cNvSpPr/>
          <p:nvPr/>
        </p:nvSpPr>
        <p:spPr>
          <a:xfrm>
            <a:off x="8895292" y="6625167"/>
            <a:ext cx="3100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并行开发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前后端独立开发,提升开发效率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56625" y="7048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8" name="Text 56"/>
          <p:cNvSpPr/>
          <p:nvPr/>
        </p:nvSpPr>
        <p:spPr>
          <a:xfrm>
            <a:off x="8895292" y="7006167"/>
            <a:ext cx="3524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松耦合</a:t>
            </a:r>
            <a:r>
              <a:rPr lang="en-US" sz="133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: API接口通信,系统灵活性与可扩展性强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23333" y="7747000"/>
            <a:ext cx="15409333" cy="1513417"/>
          </a:xfrm>
          <a:custGeom>
            <a:avLst/>
            <a:gdLst/>
            <a:ahLst/>
            <a:cxnLst/>
            <a:rect l="l" t="t" r="r" b="b"/>
            <a:pathLst>
              <a:path w="15409333" h="1513417">
                <a:moveTo>
                  <a:pt x="127006" y="0"/>
                </a:moveTo>
                <a:lnTo>
                  <a:pt x="15282327" y="0"/>
                </a:lnTo>
                <a:cubicBezTo>
                  <a:pt x="15352471" y="0"/>
                  <a:pt x="15409333" y="56862"/>
                  <a:pt x="15409333" y="127006"/>
                </a:cubicBezTo>
                <a:lnTo>
                  <a:pt x="15409333" y="1386411"/>
                </a:lnTo>
                <a:cubicBezTo>
                  <a:pt x="15409333" y="1456554"/>
                  <a:pt x="15352471" y="1513417"/>
                  <a:pt x="15282327" y="1513417"/>
                </a:cubicBezTo>
                <a:lnTo>
                  <a:pt x="127006" y="1513417"/>
                </a:lnTo>
                <a:cubicBezTo>
                  <a:pt x="56909" y="1513417"/>
                  <a:pt x="0" y="1456507"/>
                  <a:pt x="0" y="1386411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60" name="Shape 58"/>
          <p:cNvSpPr/>
          <p:nvPr/>
        </p:nvSpPr>
        <p:spPr>
          <a:xfrm>
            <a:off x="698500" y="8001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61" name="Text 59"/>
          <p:cNvSpPr/>
          <p:nvPr/>
        </p:nvSpPr>
        <p:spPr>
          <a:xfrm>
            <a:off x="1079500" y="7958667"/>
            <a:ext cx="1143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设计思想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35000" y="8424333"/>
            <a:ext cx="15081250" cy="6244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系统整体采用</a:t>
            </a: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三层架构模式</a:t>
            </a:r>
            <a:r>
              <a:rPr lang="en-US" sz="15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,即控制层、业务逻辑层和数据访问层,各层职责划分明确,有效降低模块间耦合度。前端基于</a:t>
            </a: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Vue 3</a:t>
            </a:r>
            <a:r>
              <a:rPr lang="en-US" sz="15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构建单页应用(SPA),后端基于</a:t>
            </a:r>
            <a:r>
              <a:rPr lang="en-US" sz="1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 Boot 3</a:t>
            </a:r>
            <a:r>
              <a:rPr lang="en-US" sz="15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构建RESTful API服务,二者通过标准化接口通信,形成</a:t>
            </a:r>
            <a:r>
              <a:rPr lang="en-US" sz="150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松耦合、高内聚</a:t>
            </a:r>
            <a:r>
              <a:rPr lang="en-US" sz="15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的系统结构。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800" y="499800"/>
            <a:ext cx="15343865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5" b="1" kern="0" spc="138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ARCHITECTURE &amp;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9800" y="849660"/>
            <a:ext cx="15556280" cy="599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2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数据库设计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9800" y="1599360"/>
            <a:ext cx="999600" cy="49980"/>
          </a:xfrm>
          <a:custGeom>
            <a:avLst/>
            <a:gdLst/>
            <a:ahLst/>
            <a:cxnLst/>
            <a:rect l="l" t="t" r="r" b="b"/>
            <a:pathLst>
              <a:path w="999600" h="49980">
                <a:moveTo>
                  <a:pt x="0" y="0"/>
                </a:moveTo>
                <a:lnTo>
                  <a:pt x="999600" y="0"/>
                </a:lnTo>
                <a:lnTo>
                  <a:pt x="999600" y="49980"/>
                </a:lnTo>
                <a:lnTo>
                  <a:pt x="0" y="49980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99800" y="1899241"/>
            <a:ext cx="4923032" cy="2099161"/>
          </a:xfrm>
          <a:custGeom>
            <a:avLst/>
            <a:gdLst/>
            <a:ahLst/>
            <a:cxnLst/>
            <a:rect l="l" t="t" r="r" b="b"/>
            <a:pathLst>
              <a:path w="4923032" h="2099161">
                <a:moveTo>
                  <a:pt x="149943" y="0"/>
                </a:moveTo>
                <a:lnTo>
                  <a:pt x="4773088" y="0"/>
                </a:lnTo>
                <a:cubicBezTo>
                  <a:pt x="4855900" y="0"/>
                  <a:pt x="4923032" y="67132"/>
                  <a:pt x="4923032" y="149943"/>
                </a:cubicBezTo>
                <a:lnTo>
                  <a:pt x="4923032" y="1949218"/>
                </a:lnTo>
                <a:cubicBezTo>
                  <a:pt x="4923032" y="2032029"/>
                  <a:pt x="4855900" y="2099161"/>
                  <a:pt x="4773088" y="2099161"/>
                </a:cubicBezTo>
                <a:lnTo>
                  <a:pt x="149943" y="2099161"/>
                </a:lnTo>
                <a:cubicBezTo>
                  <a:pt x="67132" y="2099161"/>
                  <a:pt x="0" y="2032029"/>
                  <a:pt x="0" y="1949218"/>
                </a:cubicBezTo>
                <a:lnTo>
                  <a:pt x="0" y="149943"/>
                </a:lnTo>
                <a:cubicBezTo>
                  <a:pt x="0" y="67132"/>
                  <a:pt x="67132" y="0"/>
                  <a:pt x="14994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6" name="Shape 4"/>
          <p:cNvSpPr/>
          <p:nvPr/>
        </p:nvSpPr>
        <p:spPr>
          <a:xfrm>
            <a:off x="699720" y="2099161"/>
            <a:ext cx="499800" cy="499800"/>
          </a:xfrm>
          <a:custGeom>
            <a:avLst/>
            <a:gdLst/>
            <a:ahLst/>
            <a:cxnLst/>
            <a:rect l="l" t="t" r="r" b="b"/>
            <a:pathLst>
              <a:path w="499800" h="499800">
                <a:moveTo>
                  <a:pt x="249900" y="0"/>
                </a:moveTo>
                <a:lnTo>
                  <a:pt x="249900" y="0"/>
                </a:lnTo>
                <a:cubicBezTo>
                  <a:pt x="387916" y="0"/>
                  <a:pt x="499800" y="111884"/>
                  <a:pt x="499800" y="249900"/>
                </a:cubicBezTo>
                <a:lnTo>
                  <a:pt x="499800" y="249900"/>
                </a:lnTo>
                <a:cubicBezTo>
                  <a:pt x="499800" y="387916"/>
                  <a:pt x="387916" y="499800"/>
                  <a:pt x="249900" y="499800"/>
                </a:cubicBezTo>
                <a:lnTo>
                  <a:pt x="249900" y="499800"/>
                </a:lnTo>
                <a:cubicBezTo>
                  <a:pt x="111884" y="499800"/>
                  <a:pt x="0" y="387916"/>
                  <a:pt x="0" y="249900"/>
                </a:cubicBezTo>
                <a:lnTo>
                  <a:pt x="0" y="249900"/>
                </a:lnTo>
                <a:cubicBezTo>
                  <a:pt x="0" y="111884"/>
                  <a:pt x="111884" y="0"/>
                  <a:pt x="249900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26232" y="2236606"/>
            <a:ext cx="253024" cy="224910"/>
          </a:xfrm>
          <a:custGeom>
            <a:avLst/>
            <a:gdLst/>
            <a:ahLst/>
            <a:cxnLst/>
            <a:rect l="l" t="t" r="r" b="b"/>
            <a:pathLst>
              <a:path w="253024" h="224910">
                <a:moveTo>
                  <a:pt x="98398" y="108941"/>
                </a:moveTo>
                <a:cubicBezTo>
                  <a:pt x="127491" y="108941"/>
                  <a:pt x="151111" y="85321"/>
                  <a:pt x="151111" y="56228"/>
                </a:cubicBezTo>
                <a:cubicBezTo>
                  <a:pt x="151111" y="27134"/>
                  <a:pt x="127491" y="3514"/>
                  <a:pt x="98398" y="3514"/>
                </a:cubicBezTo>
                <a:cubicBezTo>
                  <a:pt x="69305" y="3514"/>
                  <a:pt x="45685" y="27134"/>
                  <a:pt x="45685" y="56228"/>
                </a:cubicBezTo>
                <a:cubicBezTo>
                  <a:pt x="45685" y="85321"/>
                  <a:pt x="69305" y="108941"/>
                  <a:pt x="98398" y="108941"/>
                </a:cubicBezTo>
                <a:close/>
                <a:moveTo>
                  <a:pt x="85352" y="133540"/>
                </a:moveTo>
                <a:cubicBezTo>
                  <a:pt x="42083" y="133540"/>
                  <a:pt x="7028" y="168595"/>
                  <a:pt x="7028" y="211864"/>
                </a:cubicBezTo>
                <a:cubicBezTo>
                  <a:pt x="7028" y="219068"/>
                  <a:pt x="12871" y="224910"/>
                  <a:pt x="20075" y="224910"/>
                </a:cubicBezTo>
                <a:lnTo>
                  <a:pt x="130553" y="224910"/>
                </a:lnTo>
                <a:cubicBezTo>
                  <a:pt x="114651" y="206197"/>
                  <a:pt x="105427" y="182081"/>
                  <a:pt x="105427" y="156558"/>
                </a:cubicBezTo>
                <a:lnTo>
                  <a:pt x="105427" y="142897"/>
                </a:lnTo>
                <a:cubicBezTo>
                  <a:pt x="105427" y="139690"/>
                  <a:pt x="105866" y="136527"/>
                  <a:pt x="106700" y="133540"/>
                </a:cubicBezTo>
                <a:lnTo>
                  <a:pt x="85352" y="133540"/>
                </a:lnTo>
                <a:close/>
                <a:moveTo>
                  <a:pt x="195610" y="214587"/>
                </a:moveTo>
                <a:lnTo>
                  <a:pt x="189768" y="217354"/>
                </a:lnTo>
                <a:lnTo>
                  <a:pt x="189768" y="134726"/>
                </a:lnTo>
                <a:lnTo>
                  <a:pt x="231939" y="148783"/>
                </a:lnTo>
                <a:lnTo>
                  <a:pt x="231939" y="157393"/>
                </a:lnTo>
                <a:cubicBezTo>
                  <a:pt x="231939" y="181905"/>
                  <a:pt x="217794" y="204176"/>
                  <a:pt x="195610" y="214631"/>
                </a:cubicBezTo>
                <a:close/>
                <a:moveTo>
                  <a:pt x="185331" y="113993"/>
                </a:moveTo>
                <a:lnTo>
                  <a:pt x="136132" y="130378"/>
                </a:lnTo>
                <a:cubicBezTo>
                  <a:pt x="130378" y="132310"/>
                  <a:pt x="126512" y="137670"/>
                  <a:pt x="126512" y="143732"/>
                </a:cubicBezTo>
                <a:lnTo>
                  <a:pt x="126512" y="157393"/>
                </a:lnTo>
                <a:cubicBezTo>
                  <a:pt x="126512" y="190075"/>
                  <a:pt x="145401" y="219814"/>
                  <a:pt x="174920" y="233696"/>
                </a:cubicBezTo>
                <a:lnTo>
                  <a:pt x="183047" y="237517"/>
                </a:lnTo>
                <a:cubicBezTo>
                  <a:pt x="185155" y="238484"/>
                  <a:pt x="187440" y="239011"/>
                  <a:pt x="189724" y="239011"/>
                </a:cubicBezTo>
                <a:cubicBezTo>
                  <a:pt x="192008" y="239011"/>
                  <a:pt x="194336" y="238484"/>
                  <a:pt x="196401" y="237517"/>
                </a:cubicBezTo>
                <a:lnTo>
                  <a:pt x="204528" y="233696"/>
                </a:lnTo>
                <a:cubicBezTo>
                  <a:pt x="234135" y="219771"/>
                  <a:pt x="253024" y="190031"/>
                  <a:pt x="253024" y="157349"/>
                </a:cubicBezTo>
                <a:lnTo>
                  <a:pt x="253024" y="143688"/>
                </a:lnTo>
                <a:cubicBezTo>
                  <a:pt x="253024" y="137626"/>
                  <a:pt x="249158" y="132266"/>
                  <a:pt x="243404" y="130334"/>
                </a:cubicBezTo>
                <a:lnTo>
                  <a:pt x="194205" y="113949"/>
                </a:lnTo>
                <a:cubicBezTo>
                  <a:pt x="191305" y="112982"/>
                  <a:pt x="188186" y="112982"/>
                  <a:pt x="185331" y="113949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8" name="Text 6"/>
          <p:cNvSpPr/>
          <p:nvPr/>
        </p:nvSpPr>
        <p:spPr>
          <a:xfrm>
            <a:off x="1349460" y="2174131"/>
            <a:ext cx="1374450" cy="349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管理员实体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9720" y="2748901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表名:</a:t>
            </a:r>
            <a:r>
              <a:rPr lang="en-US" sz="1575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admin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9720" y="3148741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核心字段:</a:t>
            </a:r>
            <a:r>
              <a:rPr lang="en-US" sz="1575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ID, username, password, nickname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9720" y="3548581"/>
            <a:ext cx="461065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5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✓ 用户名唯一索引约束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9800" y="4323271"/>
            <a:ext cx="4923032" cy="2099161"/>
          </a:xfrm>
          <a:custGeom>
            <a:avLst/>
            <a:gdLst/>
            <a:ahLst/>
            <a:cxnLst/>
            <a:rect l="l" t="t" r="r" b="b"/>
            <a:pathLst>
              <a:path w="4923032" h="2099161">
                <a:moveTo>
                  <a:pt x="149943" y="0"/>
                </a:moveTo>
                <a:lnTo>
                  <a:pt x="4773088" y="0"/>
                </a:lnTo>
                <a:cubicBezTo>
                  <a:pt x="4855900" y="0"/>
                  <a:pt x="4923032" y="67132"/>
                  <a:pt x="4923032" y="149943"/>
                </a:cubicBezTo>
                <a:lnTo>
                  <a:pt x="4923032" y="1949218"/>
                </a:lnTo>
                <a:cubicBezTo>
                  <a:pt x="4923032" y="2032029"/>
                  <a:pt x="4855900" y="2099161"/>
                  <a:pt x="4773088" y="2099161"/>
                </a:cubicBezTo>
                <a:lnTo>
                  <a:pt x="149943" y="2099161"/>
                </a:lnTo>
                <a:cubicBezTo>
                  <a:pt x="67132" y="2099161"/>
                  <a:pt x="0" y="2032029"/>
                  <a:pt x="0" y="1949218"/>
                </a:cubicBezTo>
                <a:lnTo>
                  <a:pt x="0" y="149943"/>
                </a:lnTo>
                <a:cubicBezTo>
                  <a:pt x="0" y="67132"/>
                  <a:pt x="67132" y="0"/>
                  <a:pt x="14994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13" name="Shape 11"/>
          <p:cNvSpPr/>
          <p:nvPr/>
        </p:nvSpPr>
        <p:spPr>
          <a:xfrm>
            <a:off x="699720" y="4523191"/>
            <a:ext cx="499800" cy="499800"/>
          </a:xfrm>
          <a:custGeom>
            <a:avLst/>
            <a:gdLst/>
            <a:ahLst/>
            <a:cxnLst/>
            <a:rect l="l" t="t" r="r" b="b"/>
            <a:pathLst>
              <a:path w="499800" h="499800">
                <a:moveTo>
                  <a:pt x="249900" y="0"/>
                </a:moveTo>
                <a:lnTo>
                  <a:pt x="249900" y="0"/>
                </a:lnTo>
                <a:cubicBezTo>
                  <a:pt x="387916" y="0"/>
                  <a:pt x="499800" y="111884"/>
                  <a:pt x="499800" y="249900"/>
                </a:cubicBezTo>
                <a:lnTo>
                  <a:pt x="499800" y="249900"/>
                </a:lnTo>
                <a:cubicBezTo>
                  <a:pt x="499800" y="387916"/>
                  <a:pt x="387916" y="499800"/>
                  <a:pt x="249900" y="499800"/>
                </a:cubicBezTo>
                <a:lnTo>
                  <a:pt x="249900" y="499800"/>
                </a:lnTo>
                <a:cubicBezTo>
                  <a:pt x="111884" y="499800"/>
                  <a:pt x="0" y="387916"/>
                  <a:pt x="0" y="249900"/>
                </a:cubicBezTo>
                <a:lnTo>
                  <a:pt x="0" y="249900"/>
                </a:lnTo>
                <a:cubicBezTo>
                  <a:pt x="0" y="111884"/>
                  <a:pt x="111884" y="0"/>
                  <a:pt x="249900" y="0"/>
                </a:cubicBezTo>
                <a:close/>
              </a:path>
            </a:pathLst>
          </a:custGeom>
          <a:solidFill>
            <a:srgbClr val="C7A87C">
              <a:alpha val="30196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812175" y="4660636"/>
            <a:ext cx="281138" cy="224910"/>
          </a:xfrm>
          <a:custGeom>
            <a:avLst/>
            <a:gdLst/>
            <a:ahLst/>
            <a:cxnLst/>
            <a:rect l="l" t="t" r="r" b="b"/>
            <a:pathLst>
              <a:path w="281138" h="224910">
                <a:moveTo>
                  <a:pt x="140569" y="7028"/>
                </a:moveTo>
                <a:cubicBezTo>
                  <a:pt x="165783" y="7028"/>
                  <a:pt x="186254" y="27499"/>
                  <a:pt x="186254" y="52713"/>
                </a:cubicBezTo>
                <a:cubicBezTo>
                  <a:pt x="186254" y="77927"/>
                  <a:pt x="165783" y="98398"/>
                  <a:pt x="140569" y="98398"/>
                </a:cubicBezTo>
                <a:cubicBezTo>
                  <a:pt x="115355" y="98398"/>
                  <a:pt x="94884" y="77927"/>
                  <a:pt x="94884" y="52713"/>
                </a:cubicBezTo>
                <a:cubicBezTo>
                  <a:pt x="94884" y="27499"/>
                  <a:pt x="115355" y="7028"/>
                  <a:pt x="140569" y="7028"/>
                </a:cubicBezTo>
                <a:close/>
                <a:moveTo>
                  <a:pt x="42171" y="38656"/>
                </a:moveTo>
                <a:cubicBezTo>
                  <a:pt x="59627" y="38656"/>
                  <a:pt x="73799" y="52828"/>
                  <a:pt x="73799" y="70284"/>
                </a:cubicBezTo>
                <a:cubicBezTo>
                  <a:pt x="73799" y="87740"/>
                  <a:pt x="59627" y="101912"/>
                  <a:pt x="42171" y="101912"/>
                </a:cubicBezTo>
                <a:cubicBezTo>
                  <a:pt x="24715" y="101912"/>
                  <a:pt x="10543" y="87740"/>
                  <a:pt x="10543" y="70284"/>
                </a:cubicBezTo>
                <a:cubicBezTo>
                  <a:pt x="10543" y="52828"/>
                  <a:pt x="24715" y="38656"/>
                  <a:pt x="42171" y="38656"/>
                </a:cubicBezTo>
                <a:close/>
                <a:moveTo>
                  <a:pt x="0" y="182739"/>
                </a:moveTo>
                <a:cubicBezTo>
                  <a:pt x="0" y="151683"/>
                  <a:pt x="25171" y="126512"/>
                  <a:pt x="56228" y="126512"/>
                </a:cubicBezTo>
                <a:cubicBezTo>
                  <a:pt x="61850" y="126512"/>
                  <a:pt x="67297" y="127347"/>
                  <a:pt x="72437" y="128884"/>
                </a:cubicBezTo>
                <a:cubicBezTo>
                  <a:pt x="57985" y="145049"/>
                  <a:pt x="49199" y="166398"/>
                  <a:pt x="49199" y="189768"/>
                </a:cubicBezTo>
                <a:lnTo>
                  <a:pt x="49199" y="196796"/>
                </a:lnTo>
                <a:cubicBezTo>
                  <a:pt x="49199" y="201804"/>
                  <a:pt x="50253" y="206548"/>
                  <a:pt x="52142" y="210853"/>
                </a:cubicBezTo>
                <a:lnTo>
                  <a:pt x="14057" y="210853"/>
                </a:lnTo>
                <a:cubicBezTo>
                  <a:pt x="6282" y="210853"/>
                  <a:pt x="0" y="204572"/>
                  <a:pt x="0" y="196796"/>
                </a:cubicBezTo>
                <a:lnTo>
                  <a:pt x="0" y="182739"/>
                </a:lnTo>
                <a:close/>
                <a:moveTo>
                  <a:pt x="228995" y="210853"/>
                </a:moveTo>
                <a:cubicBezTo>
                  <a:pt x="230884" y="206548"/>
                  <a:pt x="231939" y="201804"/>
                  <a:pt x="231939" y="196796"/>
                </a:cubicBezTo>
                <a:lnTo>
                  <a:pt x="231939" y="189768"/>
                </a:lnTo>
                <a:cubicBezTo>
                  <a:pt x="231939" y="166398"/>
                  <a:pt x="223153" y="145049"/>
                  <a:pt x="208701" y="128884"/>
                </a:cubicBezTo>
                <a:cubicBezTo>
                  <a:pt x="213840" y="127347"/>
                  <a:pt x="219287" y="126512"/>
                  <a:pt x="224910" y="126512"/>
                </a:cubicBezTo>
                <a:cubicBezTo>
                  <a:pt x="255967" y="126512"/>
                  <a:pt x="281138" y="151683"/>
                  <a:pt x="281138" y="182739"/>
                </a:cubicBezTo>
                <a:lnTo>
                  <a:pt x="281138" y="196796"/>
                </a:lnTo>
                <a:cubicBezTo>
                  <a:pt x="281138" y="204572"/>
                  <a:pt x="274856" y="210853"/>
                  <a:pt x="267081" y="210853"/>
                </a:cubicBezTo>
                <a:lnTo>
                  <a:pt x="228995" y="210853"/>
                </a:lnTo>
                <a:close/>
                <a:moveTo>
                  <a:pt x="207339" y="70284"/>
                </a:moveTo>
                <a:cubicBezTo>
                  <a:pt x="207339" y="52828"/>
                  <a:pt x="221511" y="38656"/>
                  <a:pt x="238967" y="38656"/>
                </a:cubicBezTo>
                <a:cubicBezTo>
                  <a:pt x="256423" y="38656"/>
                  <a:pt x="270595" y="52828"/>
                  <a:pt x="270595" y="70284"/>
                </a:cubicBezTo>
                <a:cubicBezTo>
                  <a:pt x="270595" y="87740"/>
                  <a:pt x="256423" y="101912"/>
                  <a:pt x="238967" y="101912"/>
                </a:cubicBezTo>
                <a:cubicBezTo>
                  <a:pt x="221511" y="101912"/>
                  <a:pt x="207339" y="87740"/>
                  <a:pt x="207339" y="70284"/>
                </a:cubicBezTo>
                <a:close/>
                <a:moveTo>
                  <a:pt x="70284" y="189768"/>
                </a:moveTo>
                <a:cubicBezTo>
                  <a:pt x="70284" y="150936"/>
                  <a:pt x="101737" y="119483"/>
                  <a:pt x="140569" y="119483"/>
                </a:cubicBezTo>
                <a:cubicBezTo>
                  <a:pt x="179401" y="119483"/>
                  <a:pt x="210853" y="150936"/>
                  <a:pt x="210853" y="189768"/>
                </a:cubicBezTo>
                <a:lnTo>
                  <a:pt x="210853" y="196796"/>
                </a:lnTo>
                <a:cubicBezTo>
                  <a:pt x="210853" y="204572"/>
                  <a:pt x="204572" y="210853"/>
                  <a:pt x="196796" y="210853"/>
                </a:cubicBezTo>
                <a:lnTo>
                  <a:pt x="84341" y="210853"/>
                </a:lnTo>
                <a:cubicBezTo>
                  <a:pt x="76566" y="210853"/>
                  <a:pt x="70284" y="204572"/>
                  <a:pt x="70284" y="196796"/>
                </a:cubicBezTo>
                <a:lnTo>
                  <a:pt x="70284" y="189768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5" name="Text 13"/>
          <p:cNvSpPr/>
          <p:nvPr/>
        </p:nvSpPr>
        <p:spPr>
          <a:xfrm>
            <a:off x="1349460" y="4598161"/>
            <a:ext cx="1124550" cy="349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读者实体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9720" y="537359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表名:</a:t>
            </a:r>
            <a:r>
              <a:rPr lang="en-US" sz="1575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reader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99720" y="587249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核心字段:</a:t>
            </a:r>
            <a:r>
              <a:rPr lang="en-US" sz="1575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ID, username, password, phone, age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9720" y="5972612"/>
            <a:ext cx="461065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99800" y="6747302"/>
            <a:ext cx="4923032" cy="2099161"/>
          </a:xfrm>
          <a:custGeom>
            <a:avLst/>
            <a:gdLst/>
            <a:ahLst/>
            <a:cxnLst/>
            <a:rect l="l" t="t" r="r" b="b"/>
            <a:pathLst>
              <a:path w="4923032" h="2099161">
                <a:moveTo>
                  <a:pt x="149943" y="0"/>
                </a:moveTo>
                <a:lnTo>
                  <a:pt x="4773088" y="0"/>
                </a:lnTo>
                <a:cubicBezTo>
                  <a:pt x="4855900" y="0"/>
                  <a:pt x="4923032" y="67132"/>
                  <a:pt x="4923032" y="149943"/>
                </a:cubicBezTo>
                <a:lnTo>
                  <a:pt x="4923032" y="1949218"/>
                </a:lnTo>
                <a:cubicBezTo>
                  <a:pt x="4923032" y="2032029"/>
                  <a:pt x="4855900" y="2099161"/>
                  <a:pt x="4773088" y="2099161"/>
                </a:cubicBezTo>
                <a:lnTo>
                  <a:pt x="149943" y="2099161"/>
                </a:lnTo>
                <a:cubicBezTo>
                  <a:pt x="67132" y="2099161"/>
                  <a:pt x="0" y="2032029"/>
                  <a:pt x="0" y="1949218"/>
                </a:cubicBezTo>
                <a:lnTo>
                  <a:pt x="0" y="149943"/>
                </a:lnTo>
                <a:cubicBezTo>
                  <a:pt x="0" y="67132"/>
                  <a:pt x="67132" y="0"/>
                  <a:pt x="149943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0" name="Shape 18"/>
          <p:cNvSpPr/>
          <p:nvPr/>
        </p:nvSpPr>
        <p:spPr>
          <a:xfrm>
            <a:off x="699720" y="6947222"/>
            <a:ext cx="499800" cy="499800"/>
          </a:xfrm>
          <a:custGeom>
            <a:avLst/>
            <a:gdLst/>
            <a:ahLst/>
            <a:cxnLst/>
            <a:rect l="l" t="t" r="r" b="b"/>
            <a:pathLst>
              <a:path w="499800" h="499800">
                <a:moveTo>
                  <a:pt x="249900" y="0"/>
                </a:moveTo>
                <a:lnTo>
                  <a:pt x="249900" y="0"/>
                </a:lnTo>
                <a:cubicBezTo>
                  <a:pt x="387916" y="0"/>
                  <a:pt x="499800" y="111884"/>
                  <a:pt x="499800" y="249900"/>
                </a:cubicBezTo>
                <a:lnTo>
                  <a:pt x="499800" y="249900"/>
                </a:lnTo>
                <a:cubicBezTo>
                  <a:pt x="499800" y="387916"/>
                  <a:pt x="387916" y="499800"/>
                  <a:pt x="249900" y="499800"/>
                </a:cubicBezTo>
                <a:lnTo>
                  <a:pt x="249900" y="499800"/>
                </a:lnTo>
                <a:cubicBezTo>
                  <a:pt x="111884" y="499800"/>
                  <a:pt x="0" y="387916"/>
                  <a:pt x="0" y="249900"/>
                </a:cubicBezTo>
                <a:lnTo>
                  <a:pt x="0" y="249900"/>
                </a:lnTo>
                <a:cubicBezTo>
                  <a:pt x="0" y="111884"/>
                  <a:pt x="111884" y="0"/>
                  <a:pt x="249900" y="0"/>
                </a:cubicBezTo>
                <a:close/>
              </a:path>
            </a:pathLst>
          </a:custGeom>
          <a:solidFill>
            <a:srgbClr val="3A4F6A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854346" y="7084667"/>
            <a:ext cx="196796" cy="224910"/>
          </a:xfrm>
          <a:custGeom>
            <a:avLst/>
            <a:gdLst/>
            <a:ahLst/>
            <a:cxnLst/>
            <a:rect l="l" t="t" r="r" b="b"/>
            <a:pathLst>
              <a:path w="196796" h="224910">
                <a:moveTo>
                  <a:pt x="168683" y="224910"/>
                </a:moveTo>
                <a:lnTo>
                  <a:pt x="42171" y="224910"/>
                </a:lnTo>
                <a:cubicBezTo>
                  <a:pt x="18889" y="224910"/>
                  <a:pt x="0" y="206021"/>
                  <a:pt x="0" y="182739"/>
                </a:cubicBezTo>
                <a:lnTo>
                  <a:pt x="0" y="42171"/>
                </a:lnTo>
                <a:cubicBezTo>
                  <a:pt x="0" y="18889"/>
                  <a:pt x="18889" y="0"/>
                  <a:pt x="42171" y="0"/>
                </a:cubicBezTo>
                <a:lnTo>
                  <a:pt x="175711" y="0"/>
                </a:lnTo>
                <a:cubicBezTo>
                  <a:pt x="187352" y="0"/>
                  <a:pt x="196796" y="9444"/>
                  <a:pt x="196796" y="21085"/>
                </a:cubicBezTo>
                <a:lnTo>
                  <a:pt x="196796" y="147597"/>
                </a:lnTo>
                <a:cubicBezTo>
                  <a:pt x="196796" y="156778"/>
                  <a:pt x="190910" y="164597"/>
                  <a:pt x="182739" y="167497"/>
                </a:cubicBezTo>
                <a:lnTo>
                  <a:pt x="182739" y="196796"/>
                </a:lnTo>
                <a:cubicBezTo>
                  <a:pt x="190515" y="196796"/>
                  <a:pt x="196796" y="203078"/>
                  <a:pt x="196796" y="210853"/>
                </a:cubicBezTo>
                <a:cubicBezTo>
                  <a:pt x="196796" y="218628"/>
                  <a:pt x="190515" y="224910"/>
                  <a:pt x="182739" y="224910"/>
                </a:cubicBezTo>
                <a:lnTo>
                  <a:pt x="168683" y="224910"/>
                </a:lnTo>
                <a:close/>
                <a:moveTo>
                  <a:pt x="42171" y="168683"/>
                </a:moveTo>
                <a:cubicBezTo>
                  <a:pt x="34395" y="168683"/>
                  <a:pt x="28114" y="174964"/>
                  <a:pt x="28114" y="182739"/>
                </a:cubicBezTo>
                <a:cubicBezTo>
                  <a:pt x="28114" y="190515"/>
                  <a:pt x="34395" y="196796"/>
                  <a:pt x="42171" y="196796"/>
                </a:cubicBezTo>
                <a:lnTo>
                  <a:pt x="154626" y="196796"/>
                </a:lnTo>
                <a:lnTo>
                  <a:pt x="154626" y="168683"/>
                </a:lnTo>
                <a:lnTo>
                  <a:pt x="42171" y="168683"/>
                </a:lnTo>
                <a:close/>
                <a:moveTo>
                  <a:pt x="56228" y="66770"/>
                </a:moveTo>
                <a:cubicBezTo>
                  <a:pt x="56228" y="72613"/>
                  <a:pt x="60928" y="77313"/>
                  <a:pt x="66770" y="77313"/>
                </a:cubicBezTo>
                <a:lnTo>
                  <a:pt x="144083" y="77313"/>
                </a:lnTo>
                <a:cubicBezTo>
                  <a:pt x="149925" y="77313"/>
                  <a:pt x="154626" y="72613"/>
                  <a:pt x="154626" y="66770"/>
                </a:cubicBezTo>
                <a:cubicBezTo>
                  <a:pt x="154626" y="60928"/>
                  <a:pt x="149925" y="56228"/>
                  <a:pt x="144083" y="56228"/>
                </a:cubicBezTo>
                <a:lnTo>
                  <a:pt x="66770" y="56228"/>
                </a:lnTo>
                <a:cubicBezTo>
                  <a:pt x="60928" y="56228"/>
                  <a:pt x="56228" y="60928"/>
                  <a:pt x="56228" y="66770"/>
                </a:cubicBezTo>
                <a:close/>
                <a:moveTo>
                  <a:pt x="66770" y="98398"/>
                </a:moveTo>
                <a:cubicBezTo>
                  <a:pt x="60928" y="98398"/>
                  <a:pt x="56228" y="103098"/>
                  <a:pt x="56228" y="108941"/>
                </a:cubicBezTo>
                <a:cubicBezTo>
                  <a:pt x="56228" y="114783"/>
                  <a:pt x="60928" y="119483"/>
                  <a:pt x="66770" y="119483"/>
                </a:cubicBezTo>
                <a:lnTo>
                  <a:pt x="144083" y="119483"/>
                </a:lnTo>
                <a:cubicBezTo>
                  <a:pt x="149925" y="119483"/>
                  <a:pt x="154626" y="114783"/>
                  <a:pt x="154626" y="108941"/>
                </a:cubicBezTo>
                <a:cubicBezTo>
                  <a:pt x="154626" y="103098"/>
                  <a:pt x="149925" y="98398"/>
                  <a:pt x="144083" y="98398"/>
                </a:cubicBezTo>
                <a:lnTo>
                  <a:pt x="66770" y="98398"/>
                </a:lnTo>
                <a:close/>
              </a:path>
            </a:pathLst>
          </a:custGeom>
          <a:solidFill>
            <a:srgbClr val="3A4F6A"/>
          </a:solidFill>
        </p:spPr>
      </p:sp>
      <p:sp>
        <p:nvSpPr>
          <p:cNvPr id="22" name="Text 20"/>
          <p:cNvSpPr/>
          <p:nvPr/>
        </p:nvSpPr>
        <p:spPr>
          <a:xfrm>
            <a:off x="1349460" y="7022192"/>
            <a:ext cx="1124550" cy="349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图书实体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9720" y="759696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表名:</a:t>
            </a: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book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9720" y="799680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核心字段:</a:t>
            </a: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ID, ISBN, name, author, inventory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9720" y="8396643"/>
            <a:ext cx="461065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5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✓ 库存非负校验逻辑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86528" y="1915901"/>
            <a:ext cx="4881382" cy="4681461"/>
          </a:xfrm>
          <a:custGeom>
            <a:avLst/>
            <a:gdLst/>
            <a:ahLst/>
            <a:cxnLst/>
            <a:rect l="l" t="t" r="r" b="b"/>
            <a:pathLst>
              <a:path w="4881382" h="4681461">
                <a:moveTo>
                  <a:pt x="149947" y="0"/>
                </a:moveTo>
                <a:lnTo>
                  <a:pt x="4731434" y="0"/>
                </a:lnTo>
                <a:cubicBezTo>
                  <a:pt x="4814248" y="0"/>
                  <a:pt x="4881382" y="67134"/>
                  <a:pt x="4881382" y="149947"/>
                </a:cubicBezTo>
                <a:lnTo>
                  <a:pt x="4881382" y="4531514"/>
                </a:lnTo>
                <a:cubicBezTo>
                  <a:pt x="4881382" y="4614328"/>
                  <a:pt x="4814248" y="4681461"/>
                  <a:pt x="4731434" y="4681461"/>
                </a:cubicBezTo>
                <a:lnTo>
                  <a:pt x="149947" y="4681461"/>
                </a:lnTo>
                <a:cubicBezTo>
                  <a:pt x="67134" y="4681461"/>
                  <a:pt x="0" y="4614328"/>
                  <a:pt x="0" y="4531514"/>
                </a:cubicBezTo>
                <a:lnTo>
                  <a:pt x="0" y="149947"/>
                </a:lnTo>
                <a:cubicBezTo>
                  <a:pt x="0" y="67189"/>
                  <a:pt x="67189" y="0"/>
                  <a:pt x="149947" y="0"/>
                </a:cubicBezTo>
                <a:close/>
              </a:path>
            </a:pathLst>
          </a:custGeom>
          <a:solidFill>
            <a:srgbClr val="FFFFFF"/>
          </a:solidFill>
          <a:ln w="33867">
            <a:solidFill>
              <a:srgbClr val="3A4F6A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780092" y="2182462"/>
            <a:ext cx="699720" cy="699720"/>
          </a:xfrm>
          <a:custGeom>
            <a:avLst/>
            <a:gdLst/>
            <a:ahLst/>
            <a:cxnLst/>
            <a:rect l="l" t="t" r="r" b="b"/>
            <a:pathLst>
              <a:path w="699720" h="699720">
                <a:moveTo>
                  <a:pt x="349860" y="0"/>
                </a:moveTo>
                <a:lnTo>
                  <a:pt x="349860" y="0"/>
                </a:lnTo>
                <a:cubicBezTo>
                  <a:pt x="543083" y="0"/>
                  <a:pt x="699720" y="156638"/>
                  <a:pt x="699720" y="349860"/>
                </a:cubicBezTo>
                <a:lnTo>
                  <a:pt x="699720" y="349860"/>
                </a:lnTo>
                <a:cubicBezTo>
                  <a:pt x="699720" y="543083"/>
                  <a:pt x="543083" y="699720"/>
                  <a:pt x="349860" y="699720"/>
                </a:cubicBezTo>
                <a:lnTo>
                  <a:pt x="349860" y="699720"/>
                </a:lnTo>
                <a:cubicBezTo>
                  <a:pt x="156638" y="699720"/>
                  <a:pt x="0" y="543083"/>
                  <a:pt x="0" y="349860"/>
                </a:cubicBezTo>
                <a:lnTo>
                  <a:pt x="0" y="349860"/>
                </a:lnTo>
                <a:cubicBezTo>
                  <a:pt x="0" y="156638"/>
                  <a:pt x="156638" y="0"/>
                  <a:pt x="349860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7961270" y="2382382"/>
            <a:ext cx="337365" cy="299880"/>
          </a:xfrm>
          <a:custGeom>
            <a:avLst/>
            <a:gdLst/>
            <a:ahLst/>
            <a:cxnLst/>
            <a:rect l="l" t="t" r="r" b="b"/>
            <a:pathLst>
              <a:path w="337365" h="299880">
                <a:moveTo>
                  <a:pt x="245703" y="56228"/>
                </a:moveTo>
                <a:cubicBezTo>
                  <a:pt x="235980" y="56228"/>
                  <a:pt x="226550" y="58863"/>
                  <a:pt x="218292" y="63666"/>
                </a:cubicBezTo>
                <a:cubicBezTo>
                  <a:pt x="209038" y="54295"/>
                  <a:pt x="198261" y="46446"/>
                  <a:pt x="186371" y="40531"/>
                </a:cubicBezTo>
                <a:cubicBezTo>
                  <a:pt x="202888" y="26474"/>
                  <a:pt x="223914" y="18743"/>
                  <a:pt x="245703" y="18743"/>
                </a:cubicBezTo>
                <a:cubicBezTo>
                  <a:pt x="296307" y="18743"/>
                  <a:pt x="337365" y="59742"/>
                  <a:pt x="337365" y="110405"/>
                </a:cubicBezTo>
                <a:cubicBezTo>
                  <a:pt x="337365" y="134712"/>
                  <a:pt x="327701" y="158023"/>
                  <a:pt x="310540" y="175184"/>
                </a:cubicBezTo>
                <a:lnTo>
                  <a:pt x="268896" y="216827"/>
                </a:lnTo>
                <a:cubicBezTo>
                  <a:pt x="251735" y="233988"/>
                  <a:pt x="228424" y="243653"/>
                  <a:pt x="204118" y="243653"/>
                </a:cubicBezTo>
                <a:cubicBezTo>
                  <a:pt x="153513" y="243653"/>
                  <a:pt x="112455" y="202653"/>
                  <a:pt x="112455" y="151990"/>
                </a:cubicBezTo>
                <a:cubicBezTo>
                  <a:pt x="112455" y="151111"/>
                  <a:pt x="112455" y="150233"/>
                  <a:pt x="112514" y="149354"/>
                </a:cubicBezTo>
                <a:cubicBezTo>
                  <a:pt x="112806" y="138987"/>
                  <a:pt x="121416" y="130846"/>
                  <a:pt x="131783" y="131139"/>
                </a:cubicBezTo>
                <a:cubicBezTo>
                  <a:pt x="142150" y="131432"/>
                  <a:pt x="150291" y="140042"/>
                  <a:pt x="149999" y="150409"/>
                </a:cubicBezTo>
                <a:cubicBezTo>
                  <a:pt x="149999" y="150936"/>
                  <a:pt x="149999" y="151463"/>
                  <a:pt x="149999" y="151931"/>
                </a:cubicBezTo>
                <a:cubicBezTo>
                  <a:pt x="149999" y="181861"/>
                  <a:pt x="174247" y="206109"/>
                  <a:pt x="204176" y="206109"/>
                </a:cubicBezTo>
                <a:cubicBezTo>
                  <a:pt x="218526" y="206109"/>
                  <a:pt x="232290" y="200428"/>
                  <a:pt x="242481" y="190236"/>
                </a:cubicBezTo>
                <a:lnTo>
                  <a:pt x="284125" y="148593"/>
                </a:lnTo>
                <a:cubicBezTo>
                  <a:pt x="294257" y="138460"/>
                  <a:pt x="299997" y="124638"/>
                  <a:pt x="299997" y="110288"/>
                </a:cubicBezTo>
                <a:cubicBezTo>
                  <a:pt x="299997" y="80358"/>
                  <a:pt x="275749" y="56110"/>
                  <a:pt x="245820" y="56110"/>
                </a:cubicBezTo>
                <a:close/>
                <a:moveTo>
                  <a:pt x="161186" y="101502"/>
                </a:moveTo>
                <a:cubicBezTo>
                  <a:pt x="160073" y="101034"/>
                  <a:pt x="158960" y="100390"/>
                  <a:pt x="157964" y="99687"/>
                </a:cubicBezTo>
                <a:cubicBezTo>
                  <a:pt x="150584" y="95880"/>
                  <a:pt x="142150" y="93713"/>
                  <a:pt x="133306" y="93713"/>
                </a:cubicBezTo>
                <a:cubicBezTo>
                  <a:pt x="118956" y="93713"/>
                  <a:pt x="105192" y="99394"/>
                  <a:pt x="95001" y="109585"/>
                </a:cubicBezTo>
                <a:lnTo>
                  <a:pt x="53358" y="151229"/>
                </a:lnTo>
                <a:cubicBezTo>
                  <a:pt x="43225" y="161361"/>
                  <a:pt x="37485" y="175184"/>
                  <a:pt x="37485" y="189534"/>
                </a:cubicBezTo>
                <a:cubicBezTo>
                  <a:pt x="37485" y="219463"/>
                  <a:pt x="61733" y="243711"/>
                  <a:pt x="91663" y="243711"/>
                </a:cubicBezTo>
                <a:cubicBezTo>
                  <a:pt x="101327" y="243711"/>
                  <a:pt x="110756" y="241134"/>
                  <a:pt x="119015" y="236331"/>
                </a:cubicBezTo>
                <a:cubicBezTo>
                  <a:pt x="128269" y="245703"/>
                  <a:pt x="139046" y="253551"/>
                  <a:pt x="150994" y="259467"/>
                </a:cubicBezTo>
                <a:cubicBezTo>
                  <a:pt x="134477" y="273465"/>
                  <a:pt x="113509" y="281255"/>
                  <a:pt x="91663" y="281255"/>
                </a:cubicBezTo>
                <a:cubicBezTo>
                  <a:pt x="41058" y="281255"/>
                  <a:pt x="0" y="240255"/>
                  <a:pt x="0" y="189592"/>
                </a:cubicBezTo>
                <a:cubicBezTo>
                  <a:pt x="0" y="165285"/>
                  <a:pt x="9664" y="141974"/>
                  <a:pt x="26825" y="124813"/>
                </a:cubicBezTo>
                <a:lnTo>
                  <a:pt x="68469" y="83170"/>
                </a:lnTo>
                <a:cubicBezTo>
                  <a:pt x="85630" y="66009"/>
                  <a:pt x="108941" y="56345"/>
                  <a:pt x="133248" y="56345"/>
                </a:cubicBezTo>
                <a:cubicBezTo>
                  <a:pt x="183969" y="56345"/>
                  <a:pt x="224910" y="97695"/>
                  <a:pt x="224910" y="148242"/>
                </a:cubicBezTo>
                <a:cubicBezTo>
                  <a:pt x="224910" y="149003"/>
                  <a:pt x="224910" y="149764"/>
                  <a:pt x="224910" y="150526"/>
                </a:cubicBezTo>
                <a:cubicBezTo>
                  <a:pt x="224676" y="160893"/>
                  <a:pt x="216066" y="169034"/>
                  <a:pt x="205699" y="168800"/>
                </a:cubicBezTo>
                <a:cubicBezTo>
                  <a:pt x="195332" y="168565"/>
                  <a:pt x="187191" y="159956"/>
                  <a:pt x="187425" y="149589"/>
                </a:cubicBezTo>
                <a:cubicBezTo>
                  <a:pt x="187425" y="149120"/>
                  <a:pt x="187425" y="148710"/>
                  <a:pt x="187425" y="148242"/>
                </a:cubicBezTo>
                <a:cubicBezTo>
                  <a:pt x="187425" y="128503"/>
                  <a:pt x="176882" y="111166"/>
                  <a:pt x="161186" y="10162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9" name="Text 27"/>
          <p:cNvSpPr/>
          <p:nvPr/>
        </p:nvSpPr>
        <p:spPr>
          <a:xfrm>
            <a:off x="5878118" y="3032122"/>
            <a:ext cx="4498201" cy="399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6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借阅记录表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96861" y="3581902"/>
            <a:ext cx="4460716" cy="349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7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borrow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03108" y="4031722"/>
            <a:ext cx="444822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核心关联表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953088" y="4631482"/>
            <a:ext cx="99960" cy="99960"/>
          </a:xfrm>
          <a:custGeom>
            <a:avLst/>
            <a:gdLst/>
            <a:ahLst/>
            <a:cxnLst/>
            <a:rect l="l" t="t" r="r" b="b"/>
            <a:pathLst>
              <a:path w="99960" h="99960">
                <a:moveTo>
                  <a:pt x="49980" y="0"/>
                </a:moveTo>
                <a:lnTo>
                  <a:pt x="49980" y="0"/>
                </a:lnTo>
                <a:cubicBezTo>
                  <a:pt x="77565" y="0"/>
                  <a:pt x="99960" y="22395"/>
                  <a:pt x="99960" y="49980"/>
                </a:cubicBezTo>
                <a:lnTo>
                  <a:pt x="99960" y="49980"/>
                </a:lnTo>
                <a:cubicBezTo>
                  <a:pt x="99960" y="77565"/>
                  <a:pt x="77565" y="99960"/>
                  <a:pt x="49980" y="99960"/>
                </a:cubicBezTo>
                <a:lnTo>
                  <a:pt x="49980" y="99960"/>
                </a:lnTo>
                <a:cubicBezTo>
                  <a:pt x="22395" y="99960"/>
                  <a:pt x="0" y="77565"/>
                  <a:pt x="0" y="49980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33" name="Text 31"/>
          <p:cNvSpPr/>
          <p:nvPr/>
        </p:nvSpPr>
        <p:spPr>
          <a:xfrm>
            <a:off x="6153008" y="4531522"/>
            <a:ext cx="214914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book_id → book (外键)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53088" y="5031323"/>
            <a:ext cx="99960" cy="99960"/>
          </a:xfrm>
          <a:custGeom>
            <a:avLst/>
            <a:gdLst/>
            <a:ahLst/>
            <a:cxnLst/>
            <a:rect l="l" t="t" r="r" b="b"/>
            <a:pathLst>
              <a:path w="99960" h="99960">
                <a:moveTo>
                  <a:pt x="49980" y="0"/>
                </a:moveTo>
                <a:lnTo>
                  <a:pt x="49980" y="0"/>
                </a:lnTo>
                <a:cubicBezTo>
                  <a:pt x="77565" y="0"/>
                  <a:pt x="99960" y="22395"/>
                  <a:pt x="99960" y="49980"/>
                </a:cubicBezTo>
                <a:lnTo>
                  <a:pt x="99960" y="49980"/>
                </a:lnTo>
                <a:cubicBezTo>
                  <a:pt x="99960" y="77565"/>
                  <a:pt x="77565" y="99960"/>
                  <a:pt x="49980" y="99960"/>
                </a:cubicBezTo>
                <a:lnTo>
                  <a:pt x="49980" y="99960"/>
                </a:lnTo>
                <a:cubicBezTo>
                  <a:pt x="22395" y="99960"/>
                  <a:pt x="0" y="77565"/>
                  <a:pt x="0" y="49980"/>
                </a:cubicBezTo>
                <a:lnTo>
                  <a:pt x="0" y="49980"/>
                </a:lnTo>
                <a:cubicBezTo>
                  <a:pt x="0" y="22395"/>
                  <a:pt x="22395" y="0"/>
                  <a:pt x="49980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35" name="Text 33"/>
          <p:cNvSpPr/>
          <p:nvPr/>
        </p:nvSpPr>
        <p:spPr>
          <a:xfrm>
            <a:off x="6153008" y="4931363"/>
            <a:ext cx="244902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reader_id → reader (外键)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53088" y="5431163"/>
            <a:ext cx="4348261" cy="899640"/>
          </a:xfrm>
          <a:custGeom>
            <a:avLst/>
            <a:gdLst/>
            <a:ahLst/>
            <a:cxnLst/>
            <a:rect l="l" t="t" r="r" b="b"/>
            <a:pathLst>
              <a:path w="4348261" h="899640">
                <a:moveTo>
                  <a:pt x="49984" y="0"/>
                </a:moveTo>
                <a:lnTo>
                  <a:pt x="4298277" y="0"/>
                </a:lnTo>
                <a:cubicBezTo>
                  <a:pt x="4325883" y="0"/>
                  <a:pt x="4348261" y="22379"/>
                  <a:pt x="4348261" y="49984"/>
                </a:cubicBezTo>
                <a:lnTo>
                  <a:pt x="4348261" y="849656"/>
                </a:lnTo>
                <a:cubicBezTo>
                  <a:pt x="4348261" y="877262"/>
                  <a:pt x="4325883" y="899640"/>
                  <a:pt x="4298277" y="899640"/>
                </a:cubicBezTo>
                <a:lnTo>
                  <a:pt x="49984" y="899640"/>
                </a:lnTo>
                <a:cubicBezTo>
                  <a:pt x="22379" y="899640"/>
                  <a:pt x="0" y="877262"/>
                  <a:pt x="0" y="849656"/>
                </a:cubicBezTo>
                <a:lnTo>
                  <a:pt x="0" y="49984"/>
                </a:lnTo>
                <a:cubicBezTo>
                  <a:pt x="0" y="22397"/>
                  <a:pt x="22397" y="0"/>
                  <a:pt x="49984" y="0"/>
                </a:cubicBezTo>
                <a:close/>
              </a:path>
            </a:pathLst>
          </a:custGeom>
          <a:solidFill>
            <a:srgbClr val="C7A87C">
              <a:alpha val="10196"/>
            </a:srgbClr>
          </a:solidFill>
        </p:spPr>
      </p:sp>
      <p:sp>
        <p:nvSpPr>
          <p:cNvPr id="37" name="Text 35"/>
          <p:cNvSpPr/>
          <p:nvPr/>
        </p:nvSpPr>
        <p:spPr>
          <a:xfrm>
            <a:off x="6053048" y="5581103"/>
            <a:ext cx="414834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 1:N 借阅关系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059296" y="5930963"/>
            <a:ext cx="413584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一名读者可借阅多本图书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69868" y="7097162"/>
            <a:ext cx="4923032" cy="1749301"/>
          </a:xfrm>
          <a:custGeom>
            <a:avLst/>
            <a:gdLst/>
            <a:ahLst/>
            <a:cxnLst/>
            <a:rect l="l" t="t" r="r" b="b"/>
            <a:pathLst>
              <a:path w="4923032" h="1749301">
                <a:moveTo>
                  <a:pt x="149933" y="0"/>
                </a:moveTo>
                <a:lnTo>
                  <a:pt x="4773099" y="0"/>
                </a:lnTo>
                <a:cubicBezTo>
                  <a:pt x="4855904" y="0"/>
                  <a:pt x="4923032" y="67127"/>
                  <a:pt x="4923032" y="149933"/>
                </a:cubicBezTo>
                <a:lnTo>
                  <a:pt x="4923032" y="1599368"/>
                </a:lnTo>
                <a:cubicBezTo>
                  <a:pt x="4923032" y="1682173"/>
                  <a:pt x="4855904" y="1749301"/>
                  <a:pt x="4773099" y="1749301"/>
                </a:cubicBezTo>
                <a:lnTo>
                  <a:pt x="149933" y="1749301"/>
                </a:lnTo>
                <a:cubicBezTo>
                  <a:pt x="67127" y="1749301"/>
                  <a:pt x="0" y="1682173"/>
                  <a:pt x="0" y="1599368"/>
                </a:cubicBezTo>
                <a:lnTo>
                  <a:pt x="0" y="149933"/>
                </a:lnTo>
                <a:cubicBezTo>
                  <a:pt x="0" y="67183"/>
                  <a:pt x="67183" y="0"/>
                  <a:pt x="149933" y="0"/>
                </a:cubicBezTo>
                <a:close/>
              </a:path>
            </a:pathLst>
          </a:custGeom>
          <a:solidFill>
            <a:srgbClr val="8D7B6D">
              <a:alpha val="10196"/>
            </a:srgbClr>
          </a:solidFill>
        </p:spPr>
      </p:sp>
      <p:sp>
        <p:nvSpPr>
          <p:cNvPr id="40" name="Shape 38"/>
          <p:cNvSpPr/>
          <p:nvPr/>
        </p:nvSpPr>
        <p:spPr>
          <a:xfrm>
            <a:off x="5869788" y="7297082"/>
            <a:ext cx="499800" cy="499800"/>
          </a:xfrm>
          <a:custGeom>
            <a:avLst/>
            <a:gdLst/>
            <a:ahLst/>
            <a:cxnLst/>
            <a:rect l="l" t="t" r="r" b="b"/>
            <a:pathLst>
              <a:path w="499800" h="499800">
                <a:moveTo>
                  <a:pt x="249900" y="0"/>
                </a:moveTo>
                <a:lnTo>
                  <a:pt x="249900" y="0"/>
                </a:lnTo>
                <a:cubicBezTo>
                  <a:pt x="387916" y="0"/>
                  <a:pt x="499800" y="111884"/>
                  <a:pt x="499800" y="249900"/>
                </a:cubicBezTo>
                <a:lnTo>
                  <a:pt x="499800" y="249900"/>
                </a:lnTo>
                <a:cubicBezTo>
                  <a:pt x="499800" y="387916"/>
                  <a:pt x="387916" y="499800"/>
                  <a:pt x="249900" y="499800"/>
                </a:cubicBezTo>
                <a:lnTo>
                  <a:pt x="249900" y="499800"/>
                </a:lnTo>
                <a:cubicBezTo>
                  <a:pt x="111884" y="499800"/>
                  <a:pt x="0" y="387916"/>
                  <a:pt x="0" y="249900"/>
                </a:cubicBezTo>
                <a:lnTo>
                  <a:pt x="0" y="249900"/>
                </a:lnTo>
                <a:cubicBezTo>
                  <a:pt x="0" y="111884"/>
                  <a:pt x="111884" y="0"/>
                  <a:pt x="249900" y="0"/>
                </a:cubicBezTo>
                <a:close/>
              </a:path>
            </a:pathLst>
          </a:custGeom>
          <a:solidFill>
            <a:srgbClr val="8D7B6D">
              <a:alpha val="20000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5996300" y="7434527"/>
            <a:ext cx="253024" cy="224910"/>
          </a:xfrm>
          <a:custGeom>
            <a:avLst/>
            <a:gdLst/>
            <a:ahLst/>
            <a:cxnLst/>
            <a:rect l="l" t="t" r="r" b="b"/>
            <a:pathLst>
              <a:path w="253024" h="224910">
                <a:moveTo>
                  <a:pt x="135956" y="-8302"/>
                </a:moveTo>
                <a:cubicBezTo>
                  <a:pt x="134155" y="-11817"/>
                  <a:pt x="130509" y="-14057"/>
                  <a:pt x="126556" y="-14057"/>
                </a:cubicBezTo>
                <a:cubicBezTo>
                  <a:pt x="122602" y="-14057"/>
                  <a:pt x="118956" y="-11817"/>
                  <a:pt x="117155" y="-8302"/>
                </a:cubicBezTo>
                <a:lnTo>
                  <a:pt x="84824" y="55041"/>
                </a:lnTo>
                <a:lnTo>
                  <a:pt x="14584" y="66199"/>
                </a:lnTo>
                <a:cubicBezTo>
                  <a:pt x="10674" y="66814"/>
                  <a:pt x="7424" y="69582"/>
                  <a:pt x="6194" y="73359"/>
                </a:cubicBezTo>
                <a:cubicBezTo>
                  <a:pt x="4964" y="77137"/>
                  <a:pt x="5974" y="81266"/>
                  <a:pt x="8742" y="84078"/>
                </a:cubicBezTo>
                <a:lnTo>
                  <a:pt x="58995" y="134375"/>
                </a:lnTo>
                <a:lnTo>
                  <a:pt x="47925" y="204615"/>
                </a:lnTo>
                <a:cubicBezTo>
                  <a:pt x="47310" y="208525"/>
                  <a:pt x="48936" y="212479"/>
                  <a:pt x="52142" y="214807"/>
                </a:cubicBezTo>
                <a:cubicBezTo>
                  <a:pt x="55349" y="217135"/>
                  <a:pt x="59566" y="217486"/>
                  <a:pt x="63124" y="215685"/>
                </a:cubicBezTo>
                <a:lnTo>
                  <a:pt x="126556" y="183442"/>
                </a:lnTo>
                <a:lnTo>
                  <a:pt x="189944" y="215685"/>
                </a:lnTo>
                <a:cubicBezTo>
                  <a:pt x="193458" y="217486"/>
                  <a:pt x="197719" y="217135"/>
                  <a:pt x="200926" y="214807"/>
                </a:cubicBezTo>
                <a:cubicBezTo>
                  <a:pt x="204132" y="212479"/>
                  <a:pt x="205758" y="208569"/>
                  <a:pt x="205143" y="204615"/>
                </a:cubicBezTo>
                <a:lnTo>
                  <a:pt x="194029" y="134375"/>
                </a:lnTo>
                <a:lnTo>
                  <a:pt x="244282" y="84078"/>
                </a:lnTo>
                <a:cubicBezTo>
                  <a:pt x="247094" y="81266"/>
                  <a:pt x="248060" y="77137"/>
                  <a:pt x="246830" y="73359"/>
                </a:cubicBezTo>
                <a:cubicBezTo>
                  <a:pt x="245600" y="69582"/>
                  <a:pt x="242393" y="66814"/>
                  <a:pt x="238440" y="66199"/>
                </a:cubicBezTo>
                <a:lnTo>
                  <a:pt x="168243" y="55041"/>
                </a:lnTo>
                <a:lnTo>
                  <a:pt x="135956" y="-8302"/>
                </a:lnTo>
                <a:close/>
              </a:path>
            </a:pathLst>
          </a:custGeom>
          <a:solidFill>
            <a:srgbClr val="8D7B6D"/>
          </a:solidFill>
        </p:spPr>
      </p:sp>
      <p:sp>
        <p:nvSpPr>
          <p:cNvPr id="42" name="Text 40"/>
          <p:cNvSpPr/>
          <p:nvPr/>
        </p:nvSpPr>
        <p:spPr>
          <a:xfrm>
            <a:off x="6519529" y="7372052"/>
            <a:ext cx="1124550" cy="349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推荐信息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869788" y="794682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表名:</a:t>
            </a: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recommendation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869788" y="8346663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核心字段:</a:t>
            </a: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ID, book_id, reason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852562" y="1911736"/>
            <a:ext cx="4898042" cy="2623951"/>
          </a:xfrm>
          <a:custGeom>
            <a:avLst/>
            <a:gdLst/>
            <a:ahLst/>
            <a:cxnLst/>
            <a:rect l="l" t="t" r="r" b="b"/>
            <a:pathLst>
              <a:path w="4898042" h="2623951">
                <a:moveTo>
                  <a:pt x="149933" y="0"/>
                </a:moveTo>
                <a:lnTo>
                  <a:pt x="4748109" y="0"/>
                </a:lnTo>
                <a:cubicBezTo>
                  <a:pt x="4830914" y="0"/>
                  <a:pt x="4898042" y="67127"/>
                  <a:pt x="4898042" y="149933"/>
                </a:cubicBezTo>
                <a:lnTo>
                  <a:pt x="4898042" y="2474018"/>
                </a:lnTo>
                <a:cubicBezTo>
                  <a:pt x="4898042" y="2556824"/>
                  <a:pt x="4830914" y="2623951"/>
                  <a:pt x="4748109" y="2623951"/>
                </a:cubicBezTo>
                <a:lnTo>
                  <a:pt x="149933" y="2623951"/>
                </a:lnTo>
                <a:cubicBezTo>
                  <a:pt x="67127" y="2623951"/>
                  <a:pt x="0" y="2556824"/>
                  <a:pt x="0" y="2474018"/>
                </a:cubicBezTo>
                <a:lnTo>
                  <a:pt x="0" y="149933"/>
                </a:lnTo>
                <a:cubicBezTo>
                  <a:pt x="0" y="67183"/>
                  <a:pt x="67183" y="0"/>
                  <a:pt x="14993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A4F6A">
                <a:alpha val="20000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11152442" y="2224111"/>
            <a:ext cx="299880" cy="299880"/>
          </a:xfrm>
          <a:custGeom>
            <a:avLst/>
            <a:gdLst/>
            <a:ahLst/>
            <a:cxnLst/>
            <a:rect l="l" t="t" r="r" b="b"/>
            <a:pathLst>
              <a:path w="299880" h="299880">
                <a:moveTo>
                  <a:pt x="149940" y="0"/>
                </a:moveTo>
                <a:cubicBezTo>
                  <a:pt x="152634" y="0"/>
                  <a:pt x="155329" y="586"/>
                  <a:pt x="157788" y="1699"/>
                </a:cubicBezTo>
                <a:lnTo>
                  <a:pt x="268135" y="48496"/>
                </a:lnTo>
                <a:cubicBezTo>
                  <a:pt x="281020" y="53943"/>
                  <a:pt x="290626" y="66653"/>
                  <a:pt x="290567" y="81998"/>
                </a:cubicBezTo>
                <a:cubicBezTo>
                  <a:pt x="290275" y="140100"/>
                  <a:pt x="266378" y="246405"/>
                  <a:pt x="165461" y="294726"/>
                </a:cubicBezTo>
                <a:cubicBezTo>
                  <a:pt x="155680" y="299412"/>
                  <a:pt x="144317" y="299412"/>
                  <a:pt x="134536" y="294726"/>
                </a:cubicBezTo>
                <a:cubicBezTo>
                  <a:pt x="33561" y="246405"/>
                  <a:pt x="9723" y="140100"/>
                  <a:pt x="9430" y="81998"/>
                </a:cubicBezTo>
                <a:cubicBezTo>
                  <a:pt x="9371" y="66653"/>
                  <a:pt x="18977" y="53943"/>
                  <a:pt x="31862" y="48496"/>
                </a:cubicBezTo>
                <a:lnTo>
                  <a:pt x="142150" y="1699"/>
                </a:lnTo>
                <a:cubicBezTo>
                  <a:pt x="144610" y="586"/>
                  <a:pt x="147246" y="0"/>
                  <a:pt x="149940" y="0"/>
                </a:cubicBezTo>
                <a:close/>
                <a:moveTo>
                  <a:pt x="149940" y="39125"/>
                </a:moveTo>
                <a:lnTo>
                  <a:pt x="149940" y="260579"/>
                </a:lnTo>
                <a:cubicBezTo>
                  <a:pt x="230767" y="221454"/>
                  <a:pt x="252497" y="134770"/>
                  <a:pt x="253024" y="82877"/>
                </a:cubicBezTo>
                <a:lnTo>
                  <a:pt x="149940" y="39184"/>
                </a:lnTo>
                <a:lnTo>
                  <a:pt x="149940" y="39184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47" name="Text 45"/>
          <p:cNvSpPr/>
          <p:nvPr/>
        </p:nvSpPr>
        <p:spPr>
          <a:xfrm>
            <a:off x="11489807" y="2174131"/>
            <a:ext cx="4148341" cy="399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完整性约束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152442" y="2823871"/>
            <a:ext cx="174930" cy="199920"/>
          </a:xfrm>
          <a:custGeom>
            <a:avLst/>
            <a:gdLst/>
            <a:ahLst/>
            <a:cxnLst/>
            <a:rect l="l" t="t" r="r" b="b"/>
            <a:pathLst>
              <a:path w="174930" h="199920">
                <a:moveTo>
                  <a:pt x="169776" y="27372"/>
                </a:moveTo>
                <a:cubicBezTo>
                  <a:pt x="175360" y="31433"/>
                  <a:pt x="176609" y="39242"/>
                  <a:pt x="172548" y="44826"/>
                </a:cubicBezTo>
                <a:lnTo>
                  <a:pt x="72588" y="182271"/>
                </a:lnTo>
                <a:cubicBezTo>
                  <a:pt x="70441" y="185238"/>
                  <a:pt x="67122" y="187074"/>
                  <a:pt x="63451" y="187386"/>
                </a:cubicBezTo>
                <a:cubicBezTo>
                  <a:pt x="59781" y="187698"/>
                  <a:pt x="56228" y="186332"/>
                  <a:pt x="53650" y="183755"/>
                </a:cubicBezTo>
                <a:lnTo>
                  <a:pt x="3670" y="133775"/>
                </a:lnTo>
                <a:cubicBezTo>
                  <a:pt x="-1210" y="128894"/>
                  <a:pt x="-1210" y="120967"/>
                  <a:pt x="3670" y="116086"/>
                </a:cubicBezTo>
                <a:cubicBezTo>
                  <a:pt x="8551" y="111206"/>
                  <a:pt x="16478" y="111206"/>
                  <a:pt x="21359" y="116086"/>
                </a:cubicBezTo>
                <a:lnTo>
                  <a:pt x="60991" y="155719"/>
                </a:lnTo>
                <a:lnTo>
                  <a:pt x="152361" y="30105"/>
                </a:lnTo>
                <a:cubicBezTo>
                  <a:pt x="156422" y="24521"/>
                  <a:pt x="164231" y="23272"/>
                  <a:pt x="169815" y="2733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49" name="Text 47"/>
          <p:cNvSpPr/>
          <p:nvPr/>
        </p:nvSpPr>
        <p:spPr>
          <a:xfrm>
            <a:off x="11464817" y="2773891"/>
            <a:ext cx="189924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主键保证数据唯一性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52442" y="3223711"/>
            <a:ext cx="174930" cy="199920"/>
          </a:xfrm>
          <a:custGeom>
            <a:avLst/>
            <a:gdLst/>
            <a:ahLst/>
            <a:cxnLst/>
            <a:rect l="l" t="t" r="r" b="b"/>
            <a:pathLst>
              <a:path w="174930" h="199920">
                <a:moveTo>
                  <a:pt x="169776" y="27372"/>
                </a:moveTo>
                <a:cubicBezTo>
                  <a:pt x="175360" y="31433"/>
                  <a:pt x="176609" y="39242"/>
                  <a:pt x="172548" y="44826"/>
                </a:cubicBezTo>
                <a:lnTo>
                  <a:pt x="72588" y="182271"/>
                </a:lnTo>
                <a:cubicBezTo>
                  <a:pt x="70441" y="185238"/>
                  <a:pt x="67122" y="187074"/>
                  <a:pt x="63451" y="187386"/>
                </a:cubicBezTo>
                <a:cubicBezTo>
                  <a:pt x="59781" y="187698"/>
                  <a:pt x="56228" y="186332"/>
                  <a:pt x="53650" y="183755"/>
                </a:cubicBezTo>
                <a:lnTo>
                  <a:pt x="3670" y="133775"/>
                </a:lnTo>
                <a:cubicBezTo>
                  <a:pt x="-1210" y="128894"/>
                  <a:pt x="-1210" y="120967"/>
                  <a:pt x="3670" y="116086"/>
                </a:cubicBezTo>
                <a:cubicBezTo>
                  <a:pt x="8551" y="111206"/>
                  <a:pt x="16478" y="111206"/>
                  <a:pt x="21359" y="116086"/>
                </a:cubicBezTo>
                <a:lnTo>
                  <a:pt x="60991" y="155719"/>
                </a:lnTo>
                <a:lnTo>
                  <a:pt x="152361" y="30105"/>
                </a:lnTo>
                <a:cubicBezTo>
                  <a:pt x="156422" y="24521"/>
                  <a:pt x="164231" y="23272"/>
                  <a:pt x="169815" y="2733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1" name="Text 49"/>
          <p:cNvSpPr/>
          <p:nvPr/>
        </p:nvSpPr>
        <p:spPr>
          <a:xfrm>
            <a:off x="11464817" y="3173731"/>
            <a:ext cx="209916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外键约束确保引用完整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152442" y="3623551"/>
            <a:ext cx="174930" cy="199920"/>
          </a:xfrm>
          <a:custGeom>
            <a:avLst/>
            <a:gdLst/>
            <a:ahLst/>
            <a:cxnLst/>
            <a:rect l="l" t="t" r="r" b="b"/>
            <a:pathLst>
              <a:path w="174930" h="199920">
                <a:moveTo>
                  <a:pt x="169776" y="27372"/>
                </a:moveTo>
                <a:cubicBezTo>
                  <a:pt x="175360" y="31433"/>
                  <a:pt x="176609" y="39242"/>
                  <a:pt x="172548" y="44826"/>
                </a:cubicBezTo>
                <a:lnTo>
                  <a:pt x="72588" y="182271"/>
                </a:lnTo>
                <a:cubicBezTo>
                  <a:pt x="70441" y="185238"/>
                  <a:pt x="67122" y="187074"/>
                  <a:pt x="63451" y="187386"/>
                </a:cubicBezTo>
                <a:cubicBezTo>
                  <a:pt x="59781" y="187698"/>
                  <a:pt x="56228" y="186332"/>
                  <a:pt x="53650" y="183755"/>
                </a:cubicBezTo>
                <a:lnTo>
                  <a:pt x="3670" y="133775"/>
                </a:lnTo>
                <a:cubicBezTo>
                  <a:pt x="-1210" y="128894"/>
                  <a:pt x="-1210" y="120967"/>
                  <a:pt x="3670" y="116086"/>
                </a:cubicBezTo>
                <a:cubicBezTo>
                  <a:pt x="8551" y="111206"/>
                  <a:pt x="16478" y="111206"/>
                  <a:pt x="21359" y="116086"/>
                </a:cubicBezTo>
                <a:lnTo>
                  <a:pt x="60991" y="155719"/>
                </a:lnTo>
                <a:lnTo>
                  <a:pt x="152361" y="30105"/>
                </a:lnTo>
                <a:cubicBezTo>
                  <a:pt x="156422" y="24521"/>
                  <a:pt x="164231" y="23272"/>
                  <a:pt x="169815" y="2733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3" name="Text 51"/>
          <p:cNvSpPr/>
          <p:nvPr/>
        </p:nvSpPr>
        <p:spPr>
          <a:xfrm>
            <a:off x="11464817" y="3573571"/>
            <a:ext cx="209916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唯一索引防止重复数据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152442" y="4023391"/>
            <a:ext cx="174930" cy="199920"/>
          </a:xfrm>
          <a:custGeom>
            <a:avLst/>
            <a:gdLst/>
            <a:ahLst/>
            <a:cxnLst/>
            <a:rect l="l" t="t" r="r" b="b"/>
            <a:pathLst>
              <a:path w="174930" h="199920">
                <a:moveTo>
                  <a:pt x="169776" y="27372"/>
                </a:moveTo>
                <a:cubicBezTo>
                  <a:pt x="175360" y="31433"/>
                  <a:pt x="176609" y="39242"/>
                  <a:pt x="172548" y="44826"/>
                </a:cubicBezTo>
                <a:lnTo>
                  <a:pt x="72588" y="182271"/>
                </a:lnTo>
                <a:cubicBezTo>
                  <a:pt x="70441" y="185238"/>
                  <a:pt x="67122" y="187074"/>
                  <a:pt x="63451" y="187386"/>
                </a:cubicBezTo>
                <a:cubicBezTo>
                  <a:pt x="59781" y="187698"/>
                  <a:pt x="56228" y="186332"/>
                  <a:pt x="53650" y="183755"/>
                </a:cubicBezTo>
                <a:lnTo>
                  <a:pt x="3670" y="133775"/>
                </a:lnTo>
                <a:cubicBezTo>
                  <a:pt x="-1210" y="128894"/>
                  <a:pt x="-1210" y="120967"/>
                  <a:pt x="3670" y="116086"/>
                </a:cubicBezTo>
                <a:cubicBezTo>
                  <a:pt x="8551" y="111206"/>
                  <a:pt x="16478" y="111206"/>
                  <a:pt x="21359" y="116086"/>
                </a:cubicBezTo>
                <a:lnTo>
                  <a:pt x="60991" y="155719"/>
                </a:lnTo>
                <a:lnTo>
                  <a:pt x="152361" y="30105"/>
                </a:lnTo>
                <a:cubicBezTo>
                  <a:pt x="156422" y="24521"/>
                  <a:pt x="164231" y="23272"/>
                  <a:pt x="169815" y="2733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55" name="Text 53"/>
          <p:cNvSpPr/>
          <p:nvPr/>
        </p:nvSpPr>
        <p:spPr>
          <a:xfrm>
            <a:off x="11464817" y="3973411"/>
            <a:ext cx="209916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非负校验避免库存异常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52562" y="4560676"/>
            <a:ext cx="4898042" cy="3073771"/>
          </a:xfrm>
          <a:custGeom>
            <a:avLst/>
            <a:gdLst/>
            <a:ahLst/>
            <a:cxnLst/>
            <a:rect l="l" t="t" r="r" b="b"/>
            <a:pathLst>
              <a:path w="4898042" h="3073771">
                <a:moveTo>
                  <a:pt x="149939" y="0"/>
                </a:moveTo>
                <a:lnTo>
                  <a:pt x="4748103" y="0"/>
                </a:lnTo>
                <a:cubicBezTo>
                  <a:pt x="4830912" y="0"/>
                  <a:pt x="4898042" y="67130"/>
                  <a:pt x="4898042" y="149939"/>
                </a:cubicBezTo>
                <a:lnTo>
                  <a:pt x="4898042" y="2923832"/>
                </a:lnTo>
                <a:cubicBezTo>
                  <a:pt x="4898042" y="3006641"/>
                  <a:pt x="4830912" y="3073771"/>
                  <a:pt x="4748103" y="3073771"/>
                </a:cubicBezTo>
                <a:lnTo>
                  <a:pt x="149939" y="3073771"/>
                </a:lnTo>
                <a:cubicBezTo>
                  <a:pt x="67185" y="3073771"/>
                  <a:pt x="0" y="3006586"/>
                  <a:pt x="0" y="2923832"/>
                </a:cubicBezTo>
                <a:lnTo>
                  <a:pt x="0" y="149939"/>
                </a:lnTo>
                <a:cubicBezTo>
                  <a:pt x="0" y="67185"/>
                  <a:pt x="67185" y="0"/>
                  <a:pt x="14993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C7A87C">
                <a:alpha val="20000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11171185" y="4873051"/>
            <a:ext cx="262395" cy="299880"/>
          </a:xfrm>
          <a:custGeom>
            <a:avLst/>
            <a:gdLst/>
            <a:ahLst/>
            <a:cxnLst/>
            <a:rect l="l" t="t" r="r" b="b"/>
            <a:pathLst>
              <a:path w="262395" h="299880">
                <a:moveTo>
                  <a:pt x="149940" y="93713"/>
                </a:moveTo>
                <a:lnTo>
                  <a:pt x="149940" y="149940"/>
                </a:lnTo>
                <a:lnTo>
                  <a:pt x="224910" y="149940"/>
                </a:lnTo>
                <a:lnTo>
                  <a:pt x="224910" y="93713"/>
                </a:lnTo>
                <a:lnTo>
                  <a:pt x="149940" y="93713"/>
                </a:lnTo>
                <a:close/>
                <a:moveTo>
                  <a:pt x="112455" y="93713"/>
                </a:moveTo>
                <a:lnTo>
                  <a:pt x="37485" y="93713"/>
                </a:lnTo>
                <a:lnTo>
                  <a:pt x="37485" y="149940"/>
                </a:lnTo>
                <a:lnTo>
                  <a:pt x="112455" y="149940"/>
                </a:lnTo>
                <a:lnTo>
                  <a:pt x="112455" y="93713"/>
                </a:lnTo>
                <a:close/>
                <a:moveTo>
                  <a:pt x="0" y="187425"/>
                </a:moveTo>
                <a:lnTo>
                  <a:pt x="0" y="56228"/>
                </a:lnTo>
                <a:cubicBezTo>
                  <a:pt x="0" y="35552"/>
                  <a:pt x="16810" y="18743"/>
                  <a:pt x="37485" y="18743"/>
                </a:cubicBezTo>
                <a:lnTo>
                  <a:pt x="224910" y="18743"/>
                </a:lnTo>
                <a:cubicBezTo>
                  <a:pt x="245585" y="18743"/>
                  <a:pt x="262395" y="35552"/>
                  <a:pt x="262395" y="56228"/>
                </a:cubicBezTo>
                <a:lnTo>
                  <a:pt x="262395" y="243653"/>
                </a:lnTo>
                <a:cubicBezTo>
                  <a:pt x="262395" y="264328"/>
                  <a:pt x="245585" y="281138"/>
                  <a:pt x="224910" y="281138"/>
                </a:cubicBezTo>
                <a:lnTo>
                  <a:pt x="37485" y="281138"/>
                </a:lnTo>
                <a:cubicBezTo>
                  <a:pt x="16810" y="281138"/>
                  <a:pt x="0" y="264328"/>
                  <a:pt x="0" y="243653"/>
                </a:cubicBezTo>
                <a:lnTo>
                  <a:pt x="0" y="187425"/>
                </a:lnTo>
                <a:close/>
                <a:moveTo>
                  <a:pt x="224910" y="187425"/>
                </a:moveTo>
                <a:lnTo>
                  <a:pt x="149940" y="187425"/>
                </a:lnTo>
                <a:lnTo>
                  <a:pt x="149940" y="243653"/>
                </a:lnTo>
                <a:lnTo>
                  <a:pt x="224910" y="243653"/>
                </a:lnTo>
                <a:lnTo>
                  <a:pt x="224910" y="187425"/>
                </a:lnTo>
                <a:close/>
                <a:moveTo>
                  <a:pt x="112455" y="243653"/>
                </a:moveTo>
                <a:lnTo>
                  <a:pt x="112455" y="187425"/>
                </a:lnTo>
                <a:lnTo>
                  <a:pt x="37485" y="187425"/>
                </a:lnTo>
                <a:lnTo>
                  <a:pt x="37485" y="243653"/>
                </a:lnTo>
                <a:lnTo>
                  <a:pt x="112455" y="243653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8" name="Text 56"/>
          <p:cNvSpPr/>
          <p:nvPr/>
        </p:nvSpPr>
        <p:spPr>
          <a:xfrm>
            <a:off x="11489807" y="4823071"/>
            <a:ext cx="4148341" cy="399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核心设计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114957" y="5422832"/>
            <a:ext cx="4373251" cy="899640"/>
          </a:xfrm>
          <a:custGeom>
            <a:avLst/>
            <a:gdLst/>
            <a:ahLst/>
            <a:cxnLst/>
            <a:rect l="l" t="t" r="r" b="b"/>
            <a:pathLst>
              <a:path w="4373251" h="899640">
                <a:moveTo>
                  <a:pt x="49984" y="0"/>
                </a:moveTo>
                <a:lnTo>
                  <a:pt x="4323267" y="0"/>
                </a:lnTo>
                <a:cubicBezTo>
                  <a:pt x="4350873" y="0"/>
                  <a:pt x="4373251" y="22379"/>
                  <a:pt x="4373251" y="49984"/>
                </a:cubicBezTo>
                <a:lnTo>
                  <a:pt x="4373251" y="849656"/>
                </a:lnTo>
                <a:cubicBezTo>
                  <a:pt x="4373251" y="877262"/>
                  <a:pt x="4350873" y="899640"/>
                  <a:pt x="4323267" y="899640"/>
                </a:cubicBezTo>
                <a:lnTo>
                  <a:pt x="49984" y="899640"/>
                </a:lnTo>
                <a:cubicBezTo>
                  <a:pt x="22379" y="899640"/>
                  <a:pt x="0" y="877262"/>
                  <a:pt x="0" y="849656"/>
                </a:cubicBezTo>
                <a:lnTo>
                  <a:pt x="0" y="49984"/>
                </a:lnTo>
                <a:cubicBezTo>
                  <a:pt x="0" y="22397"/>
                  <a:pt x="22397" y="0"/>
                  <a:pt x="49984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60" name="Text 58"/>
          <p:cNvSpPr/>
          <p:nvPr/>
        </p:nvSpPr>
        <p:spPr>
          <a:xfrm>
            <a:off x="11264897" y="5572772"/>
            <a:ext cx="417333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borrow 表设计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264897" y="5922632"/>
            <a:ext cx="416083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记录借阅全生命周期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114957" y="6472412"/>
            <a:ext cx="4373251" cy="899640"/>
          </a:xfrm>
          <a:custGeom>
            <a:avLst/>
            <a:gdLst/>
            <a:ahLst/>
            <a:cxnLst/>
            <a:rect l="l" t="t" r="r" b="b"/>
            <a:pathLst>
              <a:path w="4373251" h="899640">
                <a:moveTo>
                  <a:pt x="49984" y="0"/>
                </a:moveTo>
                <a:lnTo>
                  <a:pt x="4323267" y="0"/>
                </a:lnTo>
                <a:cubicBezTo>
                  <a:pt x="4350873" y="0"/>
                  <a:pt x="4373251" y="22379"/>
                  <a:pt x="4373251" y="49984"/>
                </a:cubicBezTo>
                <a:lnTo>
                  <a:pt x="4373251" y="849656"/>
                </a:lnTo>
                <a:cubicBezTo>
                  <a:pt x="4373251" y="877262"/>
                  <a:pt x="4350873" y="899640"/>
                  <a:pt x="4323267" y="899640"/>
                </a:cubicBezTo>
                <a:lnTo>
                  <a:pt x="49984" y="899640"/>
                </a:lnTo>
                <a:cubicBezTo>
                  <a:pt x="22379" y="899640"/>
                  <a:pt x="0" y="877262"/>
                  <a:pt x="0" y="849656"/>
                </a:cubicBezTo>
                <a:lnTo>
                  <a:pt x="0" y="49984"/>
                </a:lnTo>
                <a:cubicBezTo>
                  <a:pt x="0" y="22397"/>
                  <a:pt x="22397" y="0"/>
                  <a:pt x="49984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63" name="Text 61"/>
          <p:cNvSpPr/>
          <p:nvPr/>
        </p:nvSpPr>
        <p:spPr>
          <a:xfrm>
            <a:off x="11264897" y="6622352"/>
            <a:ext cx="417333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1:N 关系映射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264897" y="6972212"/>
            <a:ext cx="4160836" cy="24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支持复杂业务查询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840067" y="7646942"/>
            <a:ext cx="4923032" cy="1199520"/>
          </a:xfrm>
          <a:custGeom>
            <a:avLst/>
            <a:gdLst/>
            <a:ahLst/>
            <a:cxnLst/>
            <a:rect l="l" t="t" r="r" b="b"/>
            <a:pathLst>
              <a:path w="4923032" h="1199520">
                <a:moveTo>
                  <a:pt x="149940" y="0"/>
                </a:moveTo>
                <a:lnTo>
                  <a:pt x="4773091" y="0"/>
                </a:lnTo>
                <a:cubicBezTo>
                  <a:pt x="4855901" y="0"/>
                  <a:pt x="4923032" y="67130"/>
                  <a:pt x="4923032" y="149940"/>
                </a:cubicBezTo>
                <a:lnTo>
                  <a:pt x="4923032" y="1049580"/>
                </a:lnTo>
                <a:cubicBezTo>
                  <a:pt x="4923032" y="1132390"/>
                  <a:pt x="4855901" y="1199520"/>
                  <a:pt x="4773091" y="1199520"/>
                </a:cubicBezTo>
                <a:lnTo>
                  <a:pt x="149940" y="1199520"/>
                </a:lnTo>
                <a:cubicBezTo>
                  <a:pt x="67130" y="1199520"/>
                  <a:pt x="0" y="1132390"/>
                  <a:pt x="0" y="1049580"/>
                </a:cubicBezTo>
                <a:lnTo>
                  <a:pt x="0" y="149940"/>
                </a:lnTo>
                <a:cubicBezTo>
                  <a:pt x="0" y="67130"/>
                  <a:pt x="67130" y="0"/>
                  <a:pt x="149940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66" name="Text 64"/>
          <p:cNvSpPr/>
          <p:nvPr/>
        </p:nvSpPr>
        <p:spPr>
          <a:xfrm>
            <a:off x="10990007" y="7846862"/>
            <a:ext cx="4623151" cy="299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数据一致性保障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965017" y="8246703"/>
            <a:ext cx="4673131" cy="399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36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ACID 事务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kern="0" spc="117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ARCHITECTURE &amp;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业务流程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33917" y="1576917"/>
            <a:ext cx="15388167" cy="1799167"/>
          </a:xfrm>
          <a:custGeom>
            <a:avLst/>
            <a:gdLst/>
            <a:ahLst/>
            <a:cxnLst/>
            <a:rect l="l" t="t" r="r" b="b"/>
            <a:pathLst>
              <a:path w="15388167" h="1799167">
                <a:moveTo>
                  <a:pt x="127003" y="0"/>
                </a:moveTo>
                <a:lnTo>
                  <a:pt x="15261163" y="0"/>
                </a:lnTo>
                <a:cubicBezTo>
                  <a:pt x="15331305" y="0"/>
                  <a:pt x="15388167" y="56861"/>
                  <a:pt x="15388167" y="127003"/>
                </a:cubicBezTo>
                <a:lnTo>
                  <a:pt x="15388167" y="1672163"/>
                </a:lnTo>
                <a:cubicBezTo>
                  <a:pt x="15388167" y="1742305"/>
                  <a:pt x="15331305" y="1799167"/>
                  <a:pt x="15261163" y="1799167"/>
                </a:cubicBezTo>
                <a:lnTo>
                  <a:pt x="127003" y="1799167"/>
                </a:lnTo>
                <a:cubicBezTo>
                  <a:pt x="56861" y="1799167"/>
                  <a:pt x="0" y="1742305"/>
                  <a:pt x="0" y="1672163"/>
                </a:cubicBezTo>
                <a:lnTo>
                  <a:pt x="0" y="127003"/>
                </a:lnTo>
                <a:cubicBezTo>
                  <a:pt x="0" y="56908"/>
                  <a:pt x="56908" y="0"/>
                  <a:pt x="1270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3A4F6A">
                <a:alpha val="1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35000" y="1841500"/>
            <a:ext cx="14986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图书借阅与归还业务逻辑流程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98500" y="2349500"/>
            <a:ext cx="1185333" cy="677333"/>
          </a:xfrm>
          <a:custGeom>
            <a:avLst/>
            <a:gdLst/>
            <a:ahLst/>
            <a:cxnLst/>
            <a:rect l="l" t="t" r="r" b="b"/>
            <a:pathLst>
              <a:path w="1185333" h="677333">
                <a:moveTo>
                  <a:pt x="84667" y="0"/>
                </a:moveTo>
                <a:lnTo>
                  <a:pt x="1100667" y="0"/>
                </a:lnTo>
                <a:cubicBezTo>
                  <a:pt x="1147427" y="0"/>
                  <a:pt x="1185333" y="37907"/>
                  <a:pt x="1185333" y="84667"/>
                </a:cubicBezTo>
                <a:lnTo>
                  <a:pt x="1185333" y="592667"/>
                </a:lnTo>
                <a:cubicBezTo>
                  <a:pt x="1185333" y="639427"/>
                  <a:pt x="1147427" y="677333"/>
                  <a:pt x="1100667" y="677333"/>
                </a:cubicBezTo>
                <a:lnTo>
                  <a:pt x="84667" y="677333"/>
                </a:lnTo>
                <a:cubicBezTo>
                  <a:pt x="37907" y="677333"/>
                  <a:pt x="0" y="639427"/>
                  <a:pt x="0" y="592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8" name="Shape 6"/>
          <p:cNvSpPr/>
          <p:nvPr/>
        </p:nvSpPr>
        <p:spPr>
          <a:xfrm>
            <a:off x="1180042" y="2413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45244" y="18306"/>
                </a:moveTo>
                <a:cubicBezTo>
                  <a:pt x="39092" y="14932"/>
                  <a:pt x="31651" y="15081"/>
                  <a:pt x="25598" y="18653"/>
                </a:cubicBezTo>
                <a:cubicBezTo>
                  <a:pt x="19546" y="22225"/>
                  <a:pt x="15875" y="28724"/>
                  <a:pt x="15875" y="35719"/>
                </a:cubicBezTo>
                <a:lnTo>
                  <a:pt x="15875" y="218281"/>
                </a:lnTo>
                <a:cubicBezTo>
                  <a:pt x="15875" y="225276"/>
                  <a:pt x="19596" y="231775"/>
                  <a:pt x="25598" y="235347"/>
                </a:cubicBezTo>
                <a:cubicBezTo>
                  <a:pt x="31601" y="238919"/>
                  <a:pt x="39092" y="239068"/>
                  <a:pt x="45244" y="235694"/>
                </a:cubicBezTo>
                <a:lnTo>
                  <a:pt x="211931" y="144413"/>
                </a:lnTo>
                <a:cubicBezTo>
                  <a:pt x="218281" y="140940"/>
                  <a:pt x="222250" y="134243"/>
                  <a:pt x="222250" y="127000"/>
                </a:cubicBezTo>
                <a:cubicBezTo>
                  <a:pt x="222250" y="119757"/>
                  <a:pt x="218281" y="113060"/>
                  <a:pt x="211931" y="109587"/>
                </a:cubicBezTo>
                <a:lnTo>
                  <a:pt x="45244" y="18306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9" name="Text 7"/>
          <p:cNvSpPr/>
          <p:nvPr/>
        </p:nvSpPr>
        <p:spPr>
          <a:xfrm>
            <a:off x="910167" y="27093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用户登录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873375" y="2603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1" name="Shape 9"/>
          <p:cNvSpPr/>
          <p:nvPr/>
        </p:nvSpPr>
        <p:spPr>
          <a:xfrm>
            <a:off x="4116917" y="2349500"/>
            <a:ext cx="1185333" cy="677333"/>
          </a:xfrm>
          <a:custGeom>
            <a:avLst/>
            <a:gdLst/>
            <a:ahLst/>
            <a:cxnLst/>
            <a:rect l="l" t="t" r="r" b="b"/>
            <a:pathLst>
              <a:path w="1185333" h="677333">
                <a:moveTo>
                  <a:pt x="84667" y="0"/>
                </a:moveTo>
                <a:lnTo>
                  <a:pt x="1100667" y="0"/>
                </a:lnTo>
                <a:cubicBezTo>
                  <a:pt x="1147427" y="0"/>
                  <a:pt x="1185333" y="37907"/>
                  <a:pt x="1185333" y="84667"/>
                </a:cubicBezTo>
                <a:lnTo>
                  <a:pt x="1185333" y="592667"/>
                </a:lnTo>
                <a:cubicBezTo>
                  <a:pt x="1185333" y="639427"/>
                  <a:pt x="1147427" y="677333"/>
                  <a:pt x="1100667" y="677333"/>
                </a:cubicBezTo>
                <a:lnTo>
                  <a:pt x="84667" y="677333"/>
                </a:lnTo>
                <a:cubicBezTo>
                  <a:pt x="37907" y="677333"/>
                  <a:pt x="0" y="639427"/>
                  <a:pt x="0" y="592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12" name="Shape 10"/>
          <p:cNvSpPr/>
          <p:nvPr/>
        </p:nvSpPr>
        <p:spPr>
          <a:xfrm>
            <a:off x="4582583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3" name="Text 11"/>
          <p:cNvSpPr/>
          <p:nvPr/>
        </p:nvSpPr>
        <p:spPr>
          <a:xfrm>
            <a:off x="4328583" y="27093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图书查询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91792" y="2603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5" name="Shape 13"/>
          <p:cNvSpPr/>
          <p:nvPr/>
        </p:nvSpPr>
        <p:spPr>
          <a:xfrm>
            <a:off x="7535333" y="2349500"/>
            <a:ext cx="1185333" cy="677333"/>
          </a:xfrm>
          <a:custGeom>
            <a:avLst/>
            <a:gdLst/>
            <a:ahLst/>
            <a:cxnLst/>
            <a:rect l="l" t="t" r="r" b="b"/>
            <a:pathLst>
              <a:path w="1185333" h="677333">
                <a:moveTo>
                  <a:pt x="84667" y="0"/>
                </a:moveTo>
                <a:lnTo>
                  <a:pt x="1100667" y="0"/>
                </a:lnTo>
                <a:cubicBezTo>
                  <a:pt x="1147427" y="0"/>
                  <a:pt x="1185333" y="37907"/>
                  <a:pt x="1185333" y="84667"/>
                </a:cubicBezTo>
                <a:lnTo>
                  <a:pt x="1185333" y="592667"/>
                </a:lnTo>
                <a:cubicBezTo>
                  <a:pt x="1185333" y="639427"/>
                  <a:pt x="1147427" y="677333"/>
                  <a:pt x="1100667" y="677333"/>
                </a:cubicBezTo>
                <a:lnTo>
                  <a:pt x="84667" y="677333"/>
                </a:lnTo>
                <a:cubicBezTo>
                  <a:pt x="37907" y="677333"/>
                  <a:pt x="0" y="639427"/>
                  <a:pt x="0" y="592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Shape 14"/>
          <p:cNvSpPr/>
          <p:nvPr/>
        </p:nvSpPr>
        <p:spPr>
          <a:xfrm>
            <a:off x="8001000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17" name="Text 15"/>
          <p:cNvSpPr/>
          <p:nvPr/>
        </p:nvSpPr>
        <p:spPr>
          <a:xfrm>
            <a:off x="7747000" y="27093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库存校验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710208" y="2603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9" name="Shape 17"/>
          <p:cNvSpPr/>
          <p:nvPr/>
        </p:nvSpPr>
        <p:spPr>
          <a:xfrm>
            <a:off x="10953750" y="2349500"/>
            <a:ext cx="1185333" cy="677333"/>
          </a:xfrm>
          <a:custGeom>
            <a:avLst/>
            <a:gdLst/>
            <a:ahLst/>
            <a:cxnLst/>
            <a:rect l="l" t="t" r="r" b="b"/>
            <a:pathLst>
              <a:path w="1185333" h="677333">
                <a:moveTo>
                  <a:pt x="84667" y="0"/>
                </a:moveTo>
                <a:lnTo>
                  <a:pt x="1100667" y="0"/>
                </a:lnTo>
                <a:cubicBezTo>
                  <a:pt x="1147427" y="0"/>
                  <a:pt x="1185333" y="37907"/>
                  <a:pt x="1185333" y="84667"/>
                </a:cubicBezTo>
                <a:lnTo>
                  <a:pt x="1185333" y="592667"/>
                </a:lnTo>
                <a:cubicBezTo>
                  <a:pt x="1185333" y="639427"/>
                  <a:pt x="1147427" y="677333"/>
                  <a:pt x="1100667" y="677333"/>
                </a:cubicBezTo>
                <a:lnTo>
                  <a:pt x="84667" y="677333"/>
                </a:lnTo>
                <a:cubicBezTo>
                  <a:pt x="37907" y="677333"/>
                  <a:pt x="0" y="639427"/>
                  <a:pt x="0" y="592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0" name="Shape 18"/>
          <p:cNvSpPr/>
          <p:nvPr/>
        </p:nvSpPr>
        <p:spPr>
          <a:xfrm>
            <a:off x="11419417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1" name="Text 19"/>
          <p:cNvSpPr/>
          <p:nvPr/>
        </p:nvSpPr>
        <p:spPr>
          <a:xfrm>
            <a:off x="10996083" y="2709333"/>
            <a:ext cx="110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生成借阅记录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3128625" y="2603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23" name="Shape 21"/>
          <p:cNvSpPr/>
          <p:nvPr/>
        </p:nvSpPr>
        <p:spPr>
          <a:xfrm>
            <a:off x="14372167" y="2349500"/>
            <a:ext cx="1185333" cy="677333"/>
          </a:xfrm>
          <a:custGeom>
            <a:avLst/>
            <a:gdLst/>
            <a:ahLst/>
            <a:cxnLst/>
            <a:rect l="l" t="t" r="r" b="b"/>
            <a:pathLst>
              <a:path w="1185333" h="677333">
                <a:moveTo>
                  <a:pt x="84667" y="0"/>
                </a:moveTo>
                <a:lnTo>
                  <a:pt x="1100667" y="0"/>
                </a:lnTo>
                <a:cubicBezTo>
                  <a:pt x="1147427" y="0"/>
                  <a:pt x="1185333" y="37907"/>
                  <a:pt x="1185333" y="84667"/>
                </a:cubicBezTo>
                <a:lnTo>
                  <a:pt x="1185333" y="592667"/>
                </a:lnTo>
                <a:cubicBezTo>
                  <a:pt x="1185333" y="639427"/>
                  <a:pt x="1147427" y="677333"/>
                  <a:pt x="1100667" y="677333"/>
                </a:cubicBezTo>
                <a:lnTo>
                  <a:pt x="84667" y="677333"/>
                </a:lnTo>
                <a:cubicBezTo>
                  <a:pt x="37907" y="677333"/>
                  <a:pt x="0" y="639427"/>
                  <a:pt x="0" y="592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24" name="Shape 22"/>
          <p:cNvSpPr/>
          <p:nvPr/>
        </p:nvSpPr>
        <p:spPr>
          <a:xfrm>
            <a:off x="14837833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31750"/>
                </a:moveTo>
                <a:cubicBezTo>
                  <a:pt x="98822" y="31750"/>
                  <a:pt x="73471" y="44004"/>
                  <a:pt x="56009" y="63500"/>
                </a:cubicBezTo>
                <a:lnTo>
                  <a:pt x="79375" y="63500"/>
                </a:lnTo>
                <a:cubicBezTo>
                  <a:pt x="88156" y="63500"/>
                  <a:pt x="95250" y="70594"/>
                  <a:pt x="95250" y="79375"/>
                </a:cubicBezTo>
                <a:cubicBezTo>
                  <a:pt x="95250" y="88156"/>
                  <a:pt x="88156" y="95250"/>
                  <a:pt x="79375" y="95250"/>
                </a:cubicBezTo>
                <a:lnTo>
                  <a:pt x="15875" y="95250"/>
                </a:lnTo>
                <a:cubicBezTo>
                  <a:pt x="7094" y="95250"/>
                  <a:pt x="0" y="88156"/>
                  <a:pt x="0" y="79375"/>
                </a:cubicBezTo>
                <a:lnTo>
                  <a:pt x="0" y="15875"/>
                </a:lnTo>
                <a:cubicBezTo>
                  <a:pt x="0" y="7094"/>
                  <a:pt x="7094" y="0"/>
                  <a:pt x="15875" y="0"/>
                </a:cubicBezTo>
                <a:cubicBezTo>
                  <a:pt x="24656" y="0"/>
                  <a:pt x="31750" y="7094"/>
                  <a:pt x="31750" y="15875"/>
                </a:cubicBezTo>
                <a:lnTo>
                  <a:pt x="31750" y="43011"/>
                </a:lnTo>
                <a:cubicBezTo>
                  <a:pt x="55017" y="16669"/>
                  <a:pt x="89049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ubicBezTo>
                  <a:pt x="254000" y="197148"/>
                  <a:pt x="197148" y="254000"/>
                  <a:pt x="127000" y="254000"/>
                </a:cubicBezTo>
                <a:cubicBezTo>
                  <a:pt x="83840" y="254000"/>
                  <a:pt x="45690" y="232470"/>
                  <a:pt x="22771" y="199579"/>
                </a:cubicBezTo>
                <a:cubicBezTo>
                  <a:pt x="17760" y="192385"/>
                  <a:pt x="19496" y="182513"/>
                  <a:pt x="26690" y="177453"/>
                </a:cubicBezTo>
                <a:cubicBezTo>
                  <a:pt x="33883" y="172393"/>
                  <a:pt x="43755" y="174179"/>
                  <a:pt x="48816" y="181372"/>
                </a:cubicBezTo>
                <a:cubicBezTo>
                  <a:pt x="66080" y="206077"/>
                  <a:pt x="94655" y="222200"/>
                  <a:pt x="127000" y="222200"/>
                </a:cubicBezTo>
                <a:cubicBezTo>
                  <a:pt x="179586" y="222200"/>
                  <a:pt x="222250" y="179536"/>
                  <a:pt x="222250" y="126950"/>
                </a:cubicBezTo>
                <a:cubicBezTo>
                  <a:pt x="222250" y="74364"/>
                  <a:pt x="179586" y="31750"/>
                  <a:pt x="127000" y="3175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5" name="Text 23"/>
          <p:cNvSpPr/>
          <p:nvPr/>
        </p:nvSpPr>
        <p:spPr>
          <a:xfrm>
            <a:off x="14583833" y="27093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归还图书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500" y="3556000"/>
            <a:ext cx="7556500" cy="4529667"/>
          </a:xfrm>
          <a:custGeom>
            <a:avLst/>
            <a:gdLst/>
            <a:ahLst/>
            <a:cxnLst/>
            <a:rect l="l" t="t" r="r" b="b"/>
            <a:pathLst>
              <a:path w="7556500" h="4529667">
                <a:moveTo>
                  <a:pt x="42333" y="0"/>
                </a:moveTo>
                <a:lnTo>
                  <a:pt x="7429488" y="0"/>
                </a:lnTo>
                <a:cubicBezTo>
                  <a:pt x="7499635" y="0"/>
                  <a:pt x="7556500" y="56865"/>
                  <a:pt x="7556500" y="127012"/>
                </a:cubicBezTo>
                <a:lnTo>
                  <a:pt x="7556500" y="4402655"/>
                </a:lnTo>
                <a:cubicBezTo>
                  <a:pt x="7556500" y="4472802"/>
                  <a:pt x="7499635" y="4529667"/>
                  <a:pt x="7429488" y="4529667"/>
                </a:cubicBezTo>
                <a:lnTo>
                  <a:pt x="42333" y="4529667"/>
                </a:lnTo>
                <a:cubicBezTo>
                  <a:pt x="18953" y="4529667"/>
                  <a:pt x="0" y="4510713"/>
                  <a:pt x="0" y="448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Shape 25"/>
          <p:cNvSpPr/>
          <p:nvPr/>
        </p:nvSpPr>
        <p:spPr>
          <a:xfrm>
            <a:off x="444500" y="3556000"/>
            <a:ext cx="42333" cy="4529667"/>
          </a:xfrm>
          <a:custGeom>
            <a:avLst/>
            <a:gdLst/>
            <a:ahLst/>
            <a:cxnLst/>
            <a:rect l="l" t="t" r="r" b="b"/>
            <a:pathLst>
              <a:path w="42333" h="4529667">
                <a:moveTo>
                  <a:pt x="42333" y="0"/>
                </a:moveTo>
                <a:lnTo>
                  <a:pt x="42333" y="0"/>
                </a:lnTo>
                <a:lnTo>
                  <a:pt x="42333" y="4529667"/>
                </a:lnTo>
                <a:lnTo>
                  <a:pt x="42333" y="4529667"/>
                </a:lnTo>
                <a:cubicBezTo>
                  <a:pt x="18953" y="4529667"/>
                  <a:pt x="0" y="4510713"/>
                  <a:pt x="0" y="448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8" name="Shape 26"/>
          <p:cNvSpPr/>
          <p:nvPr/>
        </p:nvSpPr>
        <p:spPr>
          <a:xfrm>
            <a:off x="677333" y="376766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820208" y="389466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3A4F6A"/>
          </a:solidFill>
        </p:spPr>
      </p:sp>
      <p:sp>
        <p:nvSpPr>
          <p:cNvPr id="30" name="Text 28"/>
          <p:cNvSpPr/>
          <p:nvPr/>
        </p:nvSpPr>
        <p:spPr>
          <a:xfrm>
            <a:off x="1312333" y="3852333"/>
            <a:ext cx="1397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读者端流程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77333" y="4445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32" name="Shape 30"/>
          <p:cNvSpPr/>
          <p:nvPr/>
        </p:nvSpPr>
        <p:spPr>
          <a:xfrm>
            <a:off x="804333" y="4572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33" name="Text 31"/>
          <p:cNvSpPr/>
          <p:nvPr/>
        </p:nvSpPr>
        <p:spPr>
          <a:xfrm>
            <a:off x="762000" y="4572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70000" y="4572000"/>
            <a:ext cx="2201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登录认证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70000" y="4868333"/>
            <a:ext cx="21907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用户输入账号密码,系统JWT认证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77333" y="5334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37" name="Shape 35"/>
          <p:cNvSpPr/>
          <p:nvPr/>
        </p:nvSpPr>
        <p:spPr>
          <a:xfrm>
            <a:off x="804333" y="5461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38" name="Text 36"/>
          <p:cNvSpPr/>
          <p:nvPr/>
        </p:nvSpPr>
        <p:spPr>
          <a:xfrm>
            <a:off x="762000" y="5461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70000" y="5461000"/>
            <a:ext cx="2487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图书检索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70000" y="5757333"/>
            <a:ext cx="2476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支持ISBN、书名、作者等多维度查询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77333" y="6223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804333" y="6350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43" name="Text 41"/>
          <p:cNvSpPr/>
          <p:nvPr/>
        </p:nvSpPr>
        <p:spPr>
          <a:xfrm>
            <a:off x="762000" y="6350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70000" y="6350000"/>
            <a:ext cx="2010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借阅申请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70000" y="6646336"/>
            <a:ext cx="20002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校验库存后自动生成借阅记录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7333" y="7112003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804333" y="7239003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48" name="Text 46"/>
          <p:cNvSpPr/>
          <p:nvPr/>
        </p:nvSpPr>
        <p:spPr>
          <a:xfrm>
            <a:off x="762000" y="7239003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70000" y="7239003"/>
            <a:ext cx="190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归还处理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270000" y="7535336"/>
            <a:ext cx="1894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更新借阅状态,自动恢复库存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76167" y="3556000"/>
            <a:ext cx="7556500" cy="4529667"/>
          </a:xfrm>
          <a:custGeom>
            <a:avLst/>
            <a:gdLst/>
            <a:ahLst/>
            <a:cxnLst/>
            <a:rect l="l" t="t" r="r" b="b"/>
            <a:pathLst>
              <a:path w="7556500" h="4529667">
                <a:moveTo>
                  <a:pt x="42333" y="0"/>
                </a:moveTo>
                <a:lnTo>
                  <a:pt x="7429488" y="0"/>
                </a:lnTo>
                <a:cubicBezTo>
                  <a:pt x="7499635" y="0"/>
                  <a:pt x="7556500" y="56865"/>
                  <a:pt x="7556500" y="127012"/>
                </a:cubicBezTo>
                <a:lnTo>
                  <a:pt x="7556500" y="4402655"/>
                </a:lnTo>
                <a:cubicBezTo>
                  <a:pt x="7556500" y="4472802"/>
                  <a:pt x="7499635" y="4529667"/>
                  <a:pt x="7429488" y="4529667"/>
                </a:cubicBezTo>
                <a:lnTo>
                  <a:pt x="42333" y="4529667"/>
                </a:lnTo>
                <a:cubicBezTo>
                  <a:pt x="18953" y="4529667"/>
                  <a:pt x="0" y="4510713"/>
                  <a:pt x="0" y="448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2" name="Shape 50"/>
          <p:cNvSpPr/>
          <p:nvPr/>
        </p:nvSpPr>
        <p:spPr>
          <a:xfrm>
            <a:off x="8276167" y="3556000"/>
            <a:ext cx="42333" cy="4529667"/>
          </a:xfrm>
          <a:custGeom>
            <a:avLst/>
            <a:gdLst/>
            <a:ahLst/>
            <a:cxnLst/>
            <a:rect l="l" t="t" r="r" b="b"/>
            <a:pathLst>
              <a:path w="42333" h="4529667">
                <a:moveTo>
                  <a:pt x="42333" y="0"/>
                </a:moveTo>
                <a:lnTo>
                  <a:pt x="42333" y="0"/>
                </a:lnTo>
                <a:lnTo>
                  <a:pt x="42333" y="4529667"/>
                </a:lnTo>
                <a:lnTo>
                  <a:pt x="42333" y="4529667"/>
                </a:lnTo>
                <a:cubicBezTo>
                  <a:pt x="18953" y="4529667"/>
                  <a:pt x="0" y="4510713"/>
                  <a:pt x="0" y="4487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53" name="Shape 51"/>
          <p:cNvSpPr/>
          <p:nvPr/>
        </p:nvSpPr>
        <p:spPr>
          <a:xfrm>
            <a:off x="8509000" y="376766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D7B6D">
              <a:alpha val="10196"/>
            </a:srgbClr>
          </a:solidFill>
        </p:spPr>
      </p:sp>
      <p:sp>
        <p:nvSpPr>
          <p:cNvPr id="54" name="Shape 52"/>
          <p:cNvSpPr/>
          <p:nvPr/>
        </p:nvSpPr>
        <p:spPr>
          <a:xfrm>
            <a:off x="8620125" y="3894667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47439" y="254000"/>
                </a:lnTo>
                <a:cubicBezTo>
                  <a:pt x="129480" y="232866"/>
                  <a:pt x="119063" y="205631"/>
                  <a:pt x="119063" y="176808"/>
                </a:cubicBezTo>
                <a:lnTo>
                  <a:pt x="119063" y="161379"/>
                </a:lnTo>
                <a:cubicBezTo>
                  <a:pt x="119063" y="157758"/>
                  <a:pt x="119559" y="154186"/>
                  <a:pt x="120501" y="150812"/>
                </a:cubicBezTo>
                <a:lnTo>
                  <a:pt x="96391" y="150812"/>
                </a:lnTo>
                <a:close/>
                <a:moveTo>
                  <a:pt x="220911" y="242342"/>
                </a:moveTo>
                <a:lnTo>
                  <a:pt x="214313" y="245467"/>
                </a:lnTo>
                <a:lnTo>
                  <a:pt x="214313" y="152152"/>
                </a:lnTo>
                <a:lnTo>
                  <a:pt x="261937" y="168027"/>
                </a:lnTo>
                <a:lnTo>
                  <a:pt x="261937" y="177750"/>
                </a:lnTo>
                <a:cubicBezTo>
                  <a:pt x="261937" y="205432"/>
                  <a:pt x="245963" y="230584"/>
                  <a:pt x="220911" y="242391"/>
                </a:cubicBezTo>
                <a:close/>
                <a:moveTo>
                  <a:pt x="209302" y="128736"/>
                </a:moveTo>
                <a:lnTo>
                  <a:pt x="153739" y="147241"/>
                </a:lnTo>
                <a:cubicBezTo>
                  <a:pt x="147241" y="149423"/>
                  <a:pt x="142875" y="155476"/>
                  <a:pt x="142875" y="162322"/>
                </a:cubicBezTo>
                <a:lnTo>
                  <a:pt x="142875" y="177750"/>
                </a:lnTo>
                <a:cubicBezTo>
                  <a:pt x="142875" y="214660"/>
                  <a:pt x="164207" y="248245"/>
                  <a:pt x="197545" y="263922"/>
                </a:cubicBezTo>
                <a:lnTo>
                  <a:pt x="206722" y="268238"/>
                </a:lnTo>
                <a:cubicBezTo>
                  <a:pt x="209104" y="269329"/>
                  <a:pt x="211683" y="269925"/>
                  <a:pt x="214263" y="269925"/>
                </a:cubicBezTo>
                <a:cubicBezTo>
                  <a:pt x="216843" y="269925"/>
                  <a:pt x="219472" y="269329"/>
                  <a:pt x="221804" y="268238"/>
                </a:cubicBezTo>
                <a:lnTo>
                  <a:pt x="230981" y="263922"/>
                </a:lnTo>
                <a:cubicBezTo>
                  <a:pt x="264418" y="248196"/>
                  <a:pt x="285750" y="214610"/>
                  <a:pt x="285750" y="177701"/>
                </a:cubicBezTo>
                <a:lnTo>
                  <a:pt x="285750" y="162272"/>
                </a:lnTo>
                <a:cubicBezTo>
                  <a:pt x="285750" y="155426"/>
                  <a:pt x="281384" y="149374"/>
                  <a:pt x="274886" y="147191"/>
                </a:cubicBezTo>
                <a:lnTo>
                  <a:pt x="219323" y="128687"/>
                </a:lnTo>
                <a:cubicBezTo>
                  <a:pt x="216049" y="127595"/>
                  <a:pt x="212527" y="127595"/>
                  <a:pt x="209302" y="128687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55" name="Text 53"/>
          <p:cNvSpPr/>
          <p:nvPr/>
        </p:nvSpPr>
        <p:spPr>
          <a:xfrm>
            <a:off x="9144000" y="3852333"/>
            <a:ext cx="1651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管理员端流程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509000" y="4445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57" name="Shape 55"/>
          <p:cNvSpPr/>
          <p:nvPr/>
        </p:nvSpPr>
        <p:spPr>
          <a:xfrm>
            <a:off x="8636000" y="4572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58" name="Text 56"/>
          <p:cNvSpPr/>
          <p:nvPr/>
        </p:nvSpPr>
        <p:spPr>
          <a:xfrm>
            <a:off x="8593667" y="4572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101667" y="4572000"/>
            <a:ext cx="1862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图书信息管理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101667" y="4868333"/>
            <a:ext cx="18520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新增、修改、删除图书信息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509000" y="5334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62" name="Shape 60"/>
          <p:cNvSpPr/>
          <p:nvPr/>
        </p:nvSpPr>
        <p:spPr>
          <a:xfrm>
            <a:off x="8636000" y="5461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63" name="Text 61"/>
          <p:cNvSpPr/>
          <p:nvPr/>
        </p:nvSpPr>
        <p:spPr>
          <a:xfrm>
            <a:off x="8593667" y="5461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101667" y="5461000"/>
            <a:ext cx="2053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用户账户管理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101667" y="5757333"/>
            <a:ext cx="20425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维护读者信息,邀请码注册管理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509000" y="6223000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67" name="Shape 65"/>
          <p:cNvSpPr/>
          <p:nvPr/>
        </p:nvSpPr>
        <p:spPr>
          <a:xfrm>
            <a:off x="8636000" y="63500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68" name="Text 66"/>
          <p:cNvSpPr/>
          <p:nvPr/>
        </p:nvSpPr>
        <p:spPr>
          <a:xfrm>
            <a:off x="8593667" y="6350000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101667" y="6350000"/>
            <a:ext cx="190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借阅监管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101667" y="6646336"/>
            <a:ext cx="1894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实时监控借阅状态,催还处理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9000" y="7112003"/>
            <a:ext cx="7112000" cy="762000"/>
          </a:xfrm>
          <a:custGeom>
            <a:avLst/>
            <a:gdLst/>
            <a:ahLst/>
            <a:cxnLst/>
            <a:rect l="l" t="t" r="r" b="b"/>
            <a:pathLst>
              <a:path w="7112000" h="762000">
                <a:moveTo>
                  <a:pt x="42337" y="0"/>
                </a:moveTo>
                <a:lnTo>
                  <a:pt x="7069663" y="0"/>
                </a:lnTo>
                <a:cubicBezTo>
                  <a:pt x="7093045" y="0"/>
                  <a:pt x="7112000" y="18955"/>
                  <a:pt x="7112000" y="42337"/>
                </a:cubicBezTo>
                <a:lnTo>
                  <a:pt x="7112000" y="719663"/>
                </a:lnTo>
                <a:cubicBezTo>
                  <a:pt x="7112000" y="743045"/>
                  <a:pt x="7093045" y="762000"/>
                  <a:pt x="7069663" y="762000"/>
                </a:cubicBezTo>
                <a:lnTo>
                  <a:pt x="42337" y="762000"/>
                </a:lnTo>
                <a:cubicBezTo>
                  <a:pt x="18955" y="762000"/>
                  <a:pt x="0" y="743045"/>
                  <a:pt x="0" y="719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72" name="Shape 70"/>
          <p:cNvSpPr/>
          <p:nvPr/>
        </p:nvSpPr>
        <p:spPr>
          <a:xfrm>
            <a:off x="8636000" y="7239003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169333" y="0"/>
                </a:moveTo>
                <a:lnTo>
                  <a:pt x="169333" y="0"/>
                </a:lnTo>
                <a:cubicBezTo>
                  <a:pt x="262854" y="0"/>
                  <a:pt x="338667" y="75813"/>
                  <a:pt x="338667" y="169333"/>
                </a:cubicBezTo>
                <a:lnTo>
                  <a:pt x="338667" y="169333"/>
                </a:lnTo>
                <a:cubicBezTo>
                  <a:pt x="338667" y="262854"/>
                  <a:pt x="262854" y="338667"/>
                  <a:pt x="169333" y="338667"/>
                </a:cubicBezTo>
                <a:lnTo>
                  <a:pt x="169333" y="338667"/>
                </a:lnTo>
                <a:cubicBezTo>
                  <a:pt x="75813" y="338667"/>
                  <a:pt x="0" y="262854"/>
                  <a:pt x="0" y="169333"/>
                </a:cubicBezTo>
                <a:lnTo>
                  <a:pt x="0" y="169333"/>
                </a:lnTo>
                <a:cubicBezTo>
                  <a:pt x="0" y="75813"/>
                  <a:pt x="75813" y="0"/>
                  <a:pt x="169333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73" name="Text 71"/>
          <p:cNvSpPr/>
          <p:nvPr/>
        </p:nvSpPr>
        <p:spPr>
          <a:xfrm>
            <a:off x="8593667" y="7239003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101667" y="7239003"/>
            <a:ext cx="1259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推荐内容维护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101667" y="7535336"/>
            <a:ext cx="12488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AI辅助生成推荐语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423333" y="8255003"/>
            <a:ext cx="5027083" cy="1439333"/>
          </a:xfrm>
          <a:custGeom>
            <a:avLst/>
            <a:gdLst/>
            <a:ahLst/>
            <a:cxnLst/>
            <a:rect l="l" t="t" r="r" b="b"/>
            <a:pathLst>
              <a:path w="5027083" h="1439333">
                <a:moveTo>
                  <a:pt x="127007" y="0"/>
                </a:moveTo>
                <a:lnTo>
                  <a:pt x="4900077" y="0"/>
                </a:lnTo>
                <a:cubicBezTo>
                  <a:pt x="4970220" y="0"/>
                  <a:pt x="5027083" y="56863"/>
                  <a:pt x="5027083" y="127007"/>
                </a:cubicBezTo>
                <a:lnTo>
                  <a:pt x="5027083" y="1312327"/>
                </a:lnTo>
                <a:cubicBezTo>
                  <a:pt x="5027083" y="1382470"/>
                  <a:pt x="4970220" y="1439333"/>
                  <a:pt x="4900077" y="1439333"/>
                </a:cubicBezTo>
                <a:lnTo>
                  <a:pt x="127007" y="1439333"/>
                </a:lnTo>
                <a:cubicBezTo>
                  <a:pt x="56863" y="1439333"/>
                  <a:pt x="0" y="1382470"/>
                  <a:pt x="0" y="1312327"/>
                </a:cubicBezTo>
                <a:lnTo>
                  <a:pt x="0" y="127007"/>
                </a:lnTo>
                <a:cubicBezTo>
                  <a:pt x="0" y="56910"/>
                  <a:pt x="56910" y="0"/>
                  <a:pt x="127007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77" name="Shape 75"/>
          <p:cNvSpPr/>
          <p:nvPr/>
        </p:nvSpPr>
        <p:spPr>
          <a:xfrm>
            <a:off x="2681111" y="842433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78" name="Shape 76"/>
          <p:cNvSpPr/>
          <p:nvPr/>
        </p:nvSpPr>
        <p:spPr>
          <a:xfrm>
            <a:off x="2855736" y="8572503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52917" y="39688"/>
                </a:moveTo>
                <a:lnTo>
                  <a:pt x="52917" y="66146"/>
                </a:lnTo>
                <a:lnTo>
                  <a:pt x="105833" y="66146"/>
                </a:lnTo>
                <a:lnTo>
                  <a:pt x="105833" y="39688"/>
                </a:lnTo>
                <a:cubicBezTo>
                  <a:pt x="105833" y="25094"/>
                  <a:pt x="93968" y="13229"/>
                  <a:pt x="79375" y="13229"/>
                </a:cubicBezTo>
                <a:cubicBezTo>
                  <a:pt x="64782" y="13229"/>
                  <a:pt x="52917" y="25094"/>
                  <a:pt x="52917" y="39688"/>
                </a:cubicBezTo>
                <a:close/>
                <a:moveTo>
                  <a:pt x="26458" y="66146"/>
                </a:moveTo>
                <a:lnTo>
                  <a:pt x="26458" y="39688"/>
                </a:lnTo>
                <a:cubicBezTo>
                  <a:pt x="26458" y="10459"/>
                  <a:pt x="50147" y="-13229"/>
                  <a:pt x="79375" y="-13229"/>
                </a:cubicBezTo>
                <a:cubicBezTo>
                  <a:pt x="108603" y="-13229"/>
                  <a:pt x="132292" y="10459"/>
                  <a:pt x="132292" y="39688"/>
                </a:cubicBezTo>
                <a:lnTo>
                  <a:pt x="132292" y="66146"/>
                </a:lnTo>
                <a:cubicBezTo>
                  <a:pt x="146885" y="66146"/>
                  <a:pt x="158750" y="78011"/>
                  <a:pt x="158750" y="92604"/>
                </a:cubicBezTo>
                <a:lnTo>
                  <a:pt x="158750" y="185208"/>
                </a:lnTo>
                <a:cubicBezTo>
                  <a:pt x="158750" y="199802"/>
                  <a:pt x="146885" y="211667"/>
                  <a:pt x="132292" y="211667"/>
                </a:cubicBezTo>
                <a:lnTo>
                  <a:pt x="26458" y="211667"/>
                </a:lnTo>
                <a:cubicBezTo>
                  <a:pt x="11865" y="211667"/>
                  <a:pt x="0" y="199802"/>
                  <a:pt x="0" y="185208"/>
                </a:cubicBezTo>
                <a:lnTo>
                  <a:pt x="0" y="92604"/>
                </a:lnTo>
                <a:cubicBezTo>
                  <a:pt x="0" y="78011"/>
                  <a:pt x="11865" y="66146"/>
                  <a:pt x="26458" y="66146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79" name="Text 77"/>
          <p:cNvSpPr/>
          <p:nvPr/>
        </p:nvSpPr>
        <p:spPr>
          <a:xfrm>
            <a:off x="550333" y="9017003"/>
            <a:ext cx="4773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库存校验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555625" y="9313336"/>
            <a:ext cx="4762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借阅前校验库存充足性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5616222" y="8255003"/>
            <a:ext cx="5027083" cy="1439333"/>
          </a:xfrm>
          <a:custGeom>
            <a:avLst/>
            <a:gdLst/>
            <a:ahLst/>
            <a:cxnLst/>
            <a:rect l="l" t="t" r="r" b="b"/>
            <a:pathLst>
              <a:path w="5027083" h="1439333">
                <a:moveTo>
                  <a:pt x="127007" y="0"/>
                </a:moveTo>
                <a:lnTo>
                  <a:pt x="4900077" y="0"/>
                </a:lnTo>
                <a:cubicBezTo>
                  <a:pt x="4970220" y="0"/>
                  <a:pt x="5027083" y="56863"/>
                  <a:pt x="5027083" y="127007"/>
                </a:cubicBezTo>
                <a:lnTo>
                  <a:pt x="5027083" y="1312327"/>
                </a:lnTo>
                <a:cubicBezTo>
                  <a:pt x="5027083" y="1382470"/>
                  <a:pt x="4970220" y="1439333"/>
                  <a:pt x="4900077" y="1439333"/>
                </a:cubicBezTo>
                <a:lnTo>
                  <a:pt x="127007" y="1439333"/>
                </a:lnTo>
                <a:cubicBezTo>
                  <a:pt x="56863" y="1439333"/>
                  <a:pt x="0" y="1382470"/>
                  <a:pt x="0" y="1312327"/>
                </a:cubicBezTo>
                <a:lnTo>
                  <a:pt x="0" y="127007"/>
                </a:lnTo>
                <a:cubicBezTo>
                  <a:pt x="0" y="56910"/>
                  <a:pt x="56910" y="0"/>
                  <a:pt x="127007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82" name="Shape 80"/>
          <p:cNvSpPr/>
          <p:nvPr/>
        </p:nvSpPr>
        <p:spPr>
          <a:xfrm>
            <a:off x="7874000" y="842433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7A87C">
              <a:alpha val="20000"/>
            </a:srgbClr>
          </a:solidFill>
        </p:spPr>
      </p:sp>
      <p:sp>
        <p:nvSpPr>
          <p:cNvPr id="83" name="Shape 81"/>
          <p:cNvSpPr/>
          <p:nvPr/>
        </p:nvSpPr>
        <p:spPr>
          <a:xfrm>
            <a:off x="8022167" y="857250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98479" y="79375"/>
                </a:moveTo>
                <a:lnTo>
                  <a:pt x="201745" y="79375"/>
                </a:lnTo>
                <a:cubicBezTo>
                  <a:pt x="207243" y="79375"/>
                  <a:pt x="211667" y="74951"/>
                  <a:pt x="211667" y="69453"/>
                </a:cubicBezTo>
                <a:lnTo>
                  <a:pt x="211667" y="9922"/>
                </a:lnTo>
                <a:cubicBezTo>
                  <a:pt x="211667" y="5912"/>
                  <a:pt x="209269" y="2274"/>
                  <a:pt x="205548" y="744"/>
                </a:cubicBezTo>
                <a:cubicBezTo>
                  <a:pt x="201827" y="-785"/>
                  <a:pt x="197569" y="83"/>
                  <a:pt x="194717" y="2894"/>
                </a:cubicBezTo>
                <a:lnTo>
                  <a:pt x="173343" y="24309"/>
                </a:lnTo>
                <a:cubicBezTo>
                  <a:pt x="155029" y="9136"/>
                  <a:pt x="131465" y="0"/>
                  <a:pt x="105833" y="0"/>
                </a:cubicBezTo>
                <a:cubicBezTo>
                  <a:pt x="52503" y="0"/>
                  <a:pt x="8392" y="39439"/>
                  <a:pt x="1075" y="90744"/>
                </a:cubicBezTo>
                <a:cubicBezTo>
                  <a:pt x="41" y="97979"/>
                  <a:pt x="5044" y="104676"/>
                  <a:pt x="12278" y="105709"/>
                </a:cubicBezTo>
                <a:cubicBezTo>
                  <a:pt x="19513" y="106743"/>
                  <a:pt x="26210" y="101699"/>
                  <a:pt x="27244" y="94506"/>
                </a:cubicBezTo>
                <a:cubicBezTo>
                  <a:pt x="32742" y="56017"/>
                  <a:pt x="65856" y="26458"/>
                  <a:pt x="105833" y="26458"/>
                </a:cubicBezTo>
                <a:cubicBezTo>
                  <a:pt x="124189" y="26458"/>
                  <a:pt x="141056" y="32660"/>
                  <a:pt x="154492" y="43119"/>
                </a:cubicBezTo>
                <a:lnTo>
                  <a:pt x="135186" y="62425"/>
                </a:lnTo>
                <a:cubicBezTo>
                  <a:pt x="132333" y="65278"/>
                  <a:pt x="131506" y="69536"/>
                  <a:pt x="133036" y="73257"/>
                </a:cubicBezTo>
                <a:cubicBezTo>
                  <a:pt x="134565" y="76977"/>
                  <a:pt x="138203" y="79375"/>
                  <a:pt x="142214" y="79375"/>
                </a:cubicBezTo>
                <a:lnTo>
                  <a:pt x="198479" y="79375"/>
                </a:lnTo>
                <a:close/>
                <a:moveTo>
                  <a:pt x="210633" y="120923"/>
                </a:moveTo>
                <a:cubicBezTo>
                  <a:pt x="211667" y="113688"/>
                  <a:pt x="206623" y="106991"/>
                  <a:pt x="199430" y="105957"/>
                </a:cubicBezTo>
                <a:cubicBezTo>
                  <a:pt x="192236" y="104924"/>
                  <a:pt x="185498" y="109967"/>
                  <a:pt x="184464" y="117161"/>
                </a:cubicBezTo>
                <a:cubicBezTo>
                  <a:pt x="178966" y="155608"/>
                  <a:pt x="145852" y="185167"/>
                  <a:pt x="105875" y="185167"/>
                </a:cubicBezTo>
                <a:cubicBezTo>
                  <a:pt x="87519" y="185167"/>
                  <a:pt x="70652" y="178966"/>
                  <a:pt x="57216" y="168507"/>
                </a:cubicBezTo>
                <a:lnTo>
                  <a:pt x="76481" y="149242"/>
                </a:lnTo>
                <a:cubicBezTo>
                  <a:pt x="79334" y="146389"/>
                  <a:pt x="80160" y="142131"/>
                  <a:pt x="78631" y="138410"/>
                </a:cubicBezTo>
                <a:cubicBezTo>
                  <a:pt x="77101" y="134689"/>
                  <a:pt x="73463" y="132292"/>
                  <a:pt x="69453" y="132292"/>
                </a:cubicBezTo>
                <a:lnTo>
                  <a:pt x="9922" y="132292"/>
                </a:lnTo>
                <a:cubicBezTo>
                  <a:pt x="4424" y="132292"/>
                  <a:pt x="0" y="136715"/>
                  <a:pt x="0" y="142214"/>
                </a:cubicBezTo>
                <a:lnTo>
                  <a:pt x="0" y="201745"/>
                </a:lnTo>
                <a:cubicBezTo>
                  <a:pt x="0" y="205755"/>
                  <a:pt x="2398" y="209393"/>
                  <a:pt x="6118" y="210923"/>
                </a:cubicBezTo>
                <a:cubicBezTo>
                  <a:pt x="9839" y="212452"/>
                  <a:pt x="14097" y="211584"/>
                  <a:pt x="16950" y="208773"/>
                </a:cubicBezTo>
                <a:lnTo>
                  <a:pt x="38365" y="187358"/>
                </a:lnTo>
                <a:cubicBezTo>
                  <a:pt x="56637" y="202530"/>
                  <a:pt x="80202" y="211667"/>
                  <a:pt x="105833" y="211667"/>
                </a:cubicBezTo>
                <a:cubicBezTo>
                  <a:pt x="159163" y="211667"/>
                  <a:pt x="203274" y="172227"/>
                  <a:pt x="210592" y="120923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84" name="Text 82"/>
          <p:cNvSpPr/>
          <p:nvPr/>
        </p:nvSpPr>
        <p:spPr>
          <a:xfrm>
            <a:off x="5743222" y="9017003"/>
            <a:ext cx="4773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状态流转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5748514" y="9313336"/>
            <a:ext cx="4762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借阅中→已归还→逾期判定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10809112" y="8255003"/>
            <a:ext cx="5027083" cy="1439333"/>
          </a:xfrm>
          <a:custGeom>
            <a:avLst/>
            <a:gdLst/>
            <a:ahLst/>
            <a:cxnLst/>
            <a:rect l="l" t="t" r="r" b="b"/>
            <a:pathLst>
              <a:path w="5027083" h="1439333">
                <a:moveTo>
                  <a:pt x="127007" y="0"/>
                </a:moveTo>
                <a:lnTo>
                  <a:pt x="4900077" y="0"/>
                </a:lnTo>
                <a:cubicBezTo>
                  <a:pt x="4970220" y="0"/>
                  <a:pt x="5027083" y="56863"/>
                  <a:pt x="5027083" y="127007"/>
                </a:cubicBezTo>
                <a:lnTo>
                  <a:pt x="5027083" y="1312327"/>
                </a:lnTo>
                <a:cubicBezTo>
                  <a:pt x="5027083" y="1382470"/>
                  <a:pt x="4970220" y="1439333"/>
                  <a:pt x="4900077" y="1439333"/>
                </a:cubicBezTo>
                <a:lnTo>
                  <a:pt x="127007" y="1439333"/>
                </a:lnTo>
                <a:cubicBezTo>
                  <a:pt x="56863" y="1439333"/>
                  <a:pt x="0" y="1382470"/>
                  <a:pt x="0" y="1312327"/>
                </a:cubicBezTo>
                <a:lnTo>
                  <a:pt x="0" y="127007"/>
                </a:lnTo>
                <a:cubicBezTo>
                  <a:pt x="0" y="56910"/>
                  <a:pt x="56910" y="0"/>
                  <a:pt x="127007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87" name="Shape 85"/>
          <p:cNvSpPr/>
          <p:nvPr/>
        </p:nvSpPr>
        <p:spPr>
          <a:xfrm>
            <a:off x="13066890" y="842433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D7B6D">
              <a:alpha val="20000"/>
            </a:srgbClr>
          </a:solidFill>
        </p:spPr>
      </p:sp>
      <p:sp>
        <p:nvSpPr>
          <p:cNvPr id="88" name="Shape 86"/>
          <p:cNvSpPr/>
          <p:nvPr/>
        </p:nvSpPr>
        <p:spPr>
          <a:xfrm>
            <a:off x="13228286" y="857250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89" name="Text 87"/>
          <p:cNvSpPr/>
          <p:nvPr/>
        </p:nvSpPr>
        <p:spPr>
          <a:xfrm>
            <a:off x="10936112" y="9017003"/>
            <a:ext cx="4773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事务控制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10941403" y="9313336"/>
            <a:ext cx="4762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保证数据一致性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71" y="457271"/>
            <a:ext cx="15421480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kern="0" spc="126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CORE FUNCTIONS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7271" y="777361"/>
            <a:ext cx="15615820" cy="5487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2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安全准入体系 - 登录/注册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71" y="1463269"/>
            <a:ext cx="914543" cy="45727"/>
          </a:xfrm>
          <a:custGeom>
            <a:avLst/>
            <a:gdLst/>
            <a:ahLst/>
            <a:cxnLst/>
            <a:rect l="l" t="t" r="r" b="b"/>
            <a:pathLst>
              <a:path w="914543" h="45727">
                <a:moveTo>
                  <a:pt x="0" y="0"/>
                </a:moveTo>
                <a:lnTo>
                  <a:pt x="914543" y="0"/>
                </a:lnTo>
                <a:lnTo>
                  <a:pt x="914543" y="45727"/>
                </a:lnTo>
                <a:lnTo>
                  <a:pt x="0" y="45727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480135" y="1691904"/>
            <a:ext cx="7510684" cy="4435533"/>
          </a:xfrm>
          <a:custGeom>
            <a:avLst/>
            <a:gdLst/>
            <a:ahLst/>
            <a:cxnLst/>
            <a:rect l="l" t="t" r="r" b="b"/>
            <a:pathLst>
              <a:path w="7510684" h="4435533">
                <a:moveTo>
                  <a:pt x="45727" y="0"/>
                </a:moveTo>
                <a:lnTo>
                  <a:pt x="7373493" y="0"/>
                </a:lnTo>
                <a:cubicBezTo>
                  <a:pt x="7449261" y="0"/>
                  <a:pt x="7510684" y="61423"/>
                  <a:pt x="7510684" y="137191"/>
                </a:cubicBezTo>
                <a:lnTo>
                  <a:pt x="7510684" y="4298342"/>
                </a:lnTo>
                <a:cubicBezTo>
                  <a:pt x="7510684" y="4374111"/>
                  <a:pt x="7449261" y="4435533"/>
                  <a:pt x="7373493" y="4435533"/>
                </a:cubicBezTo>
                <a:lnTo>
                  <a:pt x="45727" y="4435533"/>
                </a:lnTo>
                <a:cubicBezTo>
                  <a:pt x="20473" y="4435533"/>
                  <a:pt x="0" y="4415060"/>
                  <a:pt x="0" y="4389806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480135" y="1691904"/>
            <a:ext cx="45727" cy="4435533"/>
          </a:xfrm>
          <a:custGeom>
            <a:avLst/>
            <a:gdLst/>
            <a:ahLst/>
            <a:cxnLst/>
            <a:rect l="l" t="t" r="r" b="b"/>
            <a:pathLst>
              <a:path w="45727" h="4435533">
                <a:moveTo>
                  <a:pt x="45727" y="0"/>
                </a:moveTo>
                <a:lnTo>
                  <a:pt x="45727" y="0"/>
                </a:lnTo>
                <a:lnTo>
                  <a:pt x="45727" y="4435533"/>
                </a:lnTo>
                <a:lnTo>
                  <a:pt x="45727" y="4435533"/>
                </a:lnTo>
                <a:cubicBezTo>
                  <a:pt x="20473" y="4435533"/>
                  <a:pt x="0" y="4415060"/>
                  <a:pt x="0" y="4389806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7" name="Shape 5"/>
          <p:cNvSpPr/>
          <p:nvPr/>
        </p:nvSpPr>
        <p:spPr>
          <a:xfrm>
            <a:off x="731634" y="1920540"/>
            <a:ext cx="548726" cy="548726"/>
          </a:xfrm>
          <a:custGeom>
            <a:avLst/>
            <a:gdLst/>
            <a:ahLst/>
            <a:cxnLst/>
            <a:rect l="l" t="t" r="r" b="b"/>
            <a:pathLst>
              <a:path w="548726" h="548726">
                <a:moveTo>
                  <a:pt x="274363" y="0"/>
                </a:moveTo>
                <a:lnTo>
                  <a:pt x="274363" y="0"/>
                </a:lnTo>
                <a:cubicBezTo>
                  <a:pt x="425889" y="0"/>
                  <a:pt x="548726" y="122836"/>
                  <a:pt x="548726" y="274363"/>
                </a:cubicBezTo>
                <a:lnTo>
                  <a:pt x="548726" y="274363"/>
                </a:lnTo>
                <a:cubicBezTo>
                  <a:pt x="548726" y="425889"/>
                  <a:pt x="425889" y="548726"/>
                  <a:pt x="274363" y="548726"/>
                </a:cubicBezTo>
                <a:lnTo>
                  <a:pt x="274363" y="548726"/>
                </a:lnTo>
                <a:cubicBezTo>
                  <a:pt x="122836" y="548726"/>
                  <a:pt x="0" y="425889"/>
                  <a:pt x="0" y="274363"/>
                </a:cubicBezTo>
                <a:lnTo>
                  <a:pt x="0" y="274363"/>
                </a:lnTo>
                <a:cubicBezTo>
                  <a:pt x="0" y="122836"/>
                  <a:pt x="122836" y="0"/>
                  <a:pt x="274363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868816" y="2057722"/>
            <a:ext cx="274363" cy="274363"/>
          </a:xfrm>
          <a:custGeom>
            <a:avLst/>
            <a:gdLst/>
            <a:ahLst/>
            <a:cxnLst/>
            <a:rect l="l" t="t" r="r" b="b"/>
            <a:pathLst>
              <a:path w="274363" h="274363">
                <a:moveTo>
                  <a:pt x="184873" y="146291"/>
                </a:moveTo>
                <a:cubicBezTo>
                  <a:pt x="189911" y="141254"/>
                  <a:pt x="189911" y="133109"/>
                  <a:pt x="184873" y="128125"/>
                </a:cubicBezTo>
                <a:lnTo>
                  <a:pt x="107709" y="50907"/>
                </a:lnTo>
                <a:cubicBezTo>
                  <a:pt x="104011" y="47210"/>
                  <a:pt x="98492" y="46138"/>
                  <a:pt x="93669" y="48121"/>
                </a:cubicBezTo>
                <a:cubicBezTo>
                  <a:pt x="88846" y="50103"/>
                  <a:pt x="85738" y="54819"/>
                  <a:pt x="85738" y="60017"/>
                </a:cubicBezTo>
                <a:lnTo>
                  <a:pt x="85738" y="102886"/>
                </a:lnTo>
                <a:lnTo>
                  <a:pt x="25722" y="102886"/>
                </a:lnTo>
                <a:cubicBezTo>
                  <a:pt x="11521" y="102886"/>
                  <a:pt x="0" y="114407"/>
                  <a:pt x="0" y="128608"/>
                </a:cubicBezTo>
                <a:lnTo>
                  <a:pt x="0" y="145755"/>
                </a:lnTo>
                <a:cubicBezTo>
                  <a:pt x="0" y="159956"/>
                  <a:pt x="11521" y="171477"/>
                  <a:pt x="25722" y="171477"/>
                </a:cubicBezTo>
                <a:lnTo>
                  <a:pt x="85738" y="171477"/>
                </a:lnTo>
                <a:lnTo>
                  <a:pt x="85738" y="214346"/>
                </a:lnTo>
                <a:cubicBezTo>
                  <a:pt x="85738" y="219544"/>
                  <a:pt x="88846" y="224259"/>
                  <a:pt x="93669" y="226242"/>
                </a:cubicBezTo>
                <a:cubicBezTo>
                  <a:pt x="98492" y="228225"/>
                  <a:pt x="104011" y="227153"/>
                  <a:pt x="107709" y="223456"/>
                </a:cubicBezTo>
                <a:lnTo>
                  <a:pt x="184873" y="146291"/>
                </a:lnTo>
                <a:close/>
                <a:moveTo>
                  <a:pt x="188624" y="222920"/>
                </a:moveTo>
                <a:cubicBezTo>
                  <a:pt x="179140" y="222920"/>
                  <a:pt x="171477" y="230583"/>
                  <a:pt x="171477" y="240068"/>
                </a:cubicBezTo>
                <a:cubicBezTo>
                  <a:pt x="171477" y="249552"/>
                  <a:pt x="179140" y="257215"/>
                  <a:pt x="188624" y="257215"/>
                </a:cubicBezTo>
                <a:lnTo>
                  <a:pt x="222920" y="257215"/>
                </a:lnTo>
                <a:cubicBezTo>
                  <a:pt x="251321" y="257215"/>
                  <a:pt x="274363" y="234173"/>
                  <a:pt x="274363" y="205772"/>
                </a:cubicBezTo>
                <a:lnTo>
                  <a:pt x="274363" y="68591"/>
                </a:lnTo>
                <a:cubicBezTo>
                  <a:pt x="274363" y="40190"/>
                  <a:pt x="251321" y="17148"/>
                  <a:pt x="222920" y="17148"/>
                </a:cubicBezTo>
                <a:lnTo>
                  <a:pt x="188624" y="17148"/>
                </a:lnTo>
                <a:cubicBezTo>
                  <a:pt x="179140" y="17148"/>
                  <a:pt x="171477" y="24811"/>
                  <a:pt x="171477" y="34295"/>
                </a:cubicBezTo>
                <a:cubicBezTo>
                  <a:pt x="171477" y="43780"/>
                  <a:pt x="179140" y="51443"/>
                  <a:pt x="188624" y="51443"/>
                </a:cubicBezTo>
                <a:lnTo>
                  <a:pt x="222920" y="51443"/>
                </a:lnTo>
                <a:cubicBezTo>
                  <a:pt x="232405" y="51443"/>
                  <a:pt x="240068" y="59106"/>
                  <a:pt x="240068" y="68591"/>
                </a:cubicBezTo>
                <a:lnTo>
                  <a:pt x="240068" y="205772"/>
                </a:lnTo>
                <a:cubicBezTo>
                  <a:pt x="240068" y="215257"/>
                  <a:pt x="232405" y="222920"/>
                  <a:pt x="222920" y="222920"/>
                </a:cubicBezTo>
                <a:lnTo>
                  <a:pt x="188624" y="222920"/>
                </a:lnTo>
                <a:close/>
              </a:path>
            </a:pathLst>
          </a:custGeom>
          <a:solidFill>
            <a:srgbClr val="3A4F6A"/>
          </a:solidFill>
        </p:spPr>
      </p:sp>
      <p:sp>
        <p:nvSpPr>
          <p:cNvPr id="9" name="Text 7"/>
          <p:cNvSpPr/>
          <p:nvPr/>
        </p:nvSpPr>
        <p:spPr>
          <a:xfrm>
            <a:off x="1417541" y="2011994"/>
            <a:ext cx="1234633" cy="3658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系统登录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634" y="2652174"/>
            <a:ext cx="7030549" cy="1371814"/>
          </a:xfrm>
          <a:custGeom>
            <a:avLst/>
            <a:gdLst/>
            <a:ahLst/>
            <a:cxnLst/>
            <a:rect l="l" t="t" r="r" b="b"/>
            <a:pathLst>
              <a:path w="7030549" h="1371814">
                <a:moveTo>
                  <a:pt x="137181" y="0"/>
                </a:moveTo>
                <a:lnTo>
                  <a:pt x="6893367" y="0"/>
                </a:lnTo>
                <a:cubicBezTo>
                  <a:pt x="6969130" y="0"/>
                  <a:pt x="7030549" y="61418"/>
                  <a:pt x="7030549" y="137181"/>
                </a:cubicBezTo>
                <a:lnTo>
                  <a:pt x="7030549" y="1234633"/>
                </a:lnTo>
                <a:cubicBezTo>
                  <a:pt x="7030549" y="1310396"/>
                  <a:pt x="6969130" y="1371814"/>
                  <a:pt x="6893367" y="1371814"/>
                </a:cubicBezTo>
                <a:lnTo>
                  <a:pt x="137181" y="1371814"/>
                </a:lnTo>
                <a:cubicBezTo>
                  <a:pt x="61418" y="1371814"/>
                  <a:pt x="0" y="1310396"/>
                  <a:pt x="0" y="1234633"/>
                </a:cubicBezTo>
                <a:lnTo>
                  <a:pt x="0" y="137181"/>
                </a:lnTo>
                <a:cubicBezTo>
                  <a:pt x="0" y="61469"/>
                  <a:pt x="61469" y="0"/>
                  <a:pt x="137181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914543" y="2835083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单一入口设计: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统一登录界面,通过身份切换区分角色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14543" y="3200900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认证方式: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用户名+密码,JWT令牌机制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14543" y="3566717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独立接口: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管理员/读者分别调用对应登录接口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1634" y="4206897"/>
            <a:ext cx="7030549" cy="777361"/>
          </a:xfrm>
          <a:custGeom>
            <a:avLst/>
            <a:gdLst/>
            <a:ahLst/>
            <a:cxnLst/>
            <a:rect l="l" t="t" r="r" b="b"/>
            <a:pathLst>
              <a:path w="7030549" h="777361">
                <a:moveTo>
                  <a:pt x="45724" y="0"/>
                </a:moveTo>
                <a:lnTo>
                  <a:pt x="6984824" y="0"/>
                </a:lnTo>
                <a:cubicBezTo>
                  <a:pt x="7010077" y="0"/>
                  <a:pt x="7030549" y="20472"/>
                  <a:pt x="7030549" y="45724"/>
                </a:cubicBezTo>
                <a:lnTo>
                  <a:pt x="7030549" y="731637"/>
                </a:lnTo>
                <a:cubicBezTo>
                  <a:pt x="7030549" y="756890"/>
                  <a:pt x="7010077" y="777361"/>
                  <a:pt x="6984824" y="777361"/>
                </a:cubicBezTo>
                <a:lnTo>
                  <a:pt x="45724" y="777361"/>
                </a:lnTo>
                <a:cubicBezTo>
                  <a:pt x="20472" y="777361"/>
                  <a:pt x="0" y="756890"/>
                  <a:pt x="0" y="731637"/>
                </a:cubicBezTo>
                <a:lnTo>
                  <a:pt x="0" y="45724"/>
                </a:lnTo>
                <a:cubicBezTo>
                  <a:pt x="0" y="20488"/>
                  <a:pt x="20488" y="0"/>
                  <a:pt x="45724" y="0"/>
                </a:cubicBezTo>
                <a:close/>
              </a:path>
            </a:pathLst>
          </a:custGeom>
          <a:solidFill>
            <a:srgbClr val="C7A87C">
              <a:alpha val="10196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868816" y="4481260"/>
            <a:ext cx="285795" cy="228636"/>
          </a:xfrm>
          <a:custGeom>
            <a:avLst/>
            <a:gdLst/>
            <a:ahLst/>
            <a:cxnLst/>
            <a:rect l="l" t="t" r="r" b="b"/>
            <a:pathLst>
              <a:path w="285795" h="228636">
                <a:moveTo>
                  <a:pt x="142897" y="7145"/>
                </a:moveTo>
                <a:cubicBezTo>
                  <a:pt x="168529" y="7145"/>
                  <a:pt x="189339" y="27955"/>
                  <a:pt x="189339" y="53586"/>
                </a:cubicBezTo>
                <a:cubicBezTo>
                  <a:pt x="189339" y="79218"/>
                  <a:pt x="168529" y="100028"/>
                  <a:pt x="142897" y="100028"/>
                </a:cubicBezTo>
                <a:cubicBezTo>
                  <a:pt x="117265" y="100028"/>
                  <a:pt x="96456" y="79218"/>
                  <a:pt x="96456" y="53586"/>
                </a:cubicBezTo>
                <a:cubicBezTo>
                  <a:pt x="96456" y="27955"/>
                  <a:pt x="117265" y="7145"/>
                  <a:pt x="142897" y="7145"/>
                </a:cubicBezTo>
                <a:close/>
                <a:moveTo>
                  <a:pt x="42869" y="39297"/>
                </a:moveTo>
                <a:cubicBezTo>
                  <a:pt x="60614" y="39297"/>
                  <a:pt x="75021" y="53704"/>
                  <a:pt x="75021" y="71449"/>
                </a:cubicBezTo>
                <a:cubicBezTo>
                  <a:pt x="75021" y="89194"/>
                  <a:pt x="60614" y="103601"/>
                  <a:pt x="42869" y="103601"/>
                </a:cubicBezTo>
                <a:cubicBezTo>
                  <a:pt x="25124" y="103601"/>
                  <a:pt x="10717" y="89194"/>
                  <a:pt x="10717" y="71449"/>
                </a:cubicBezTo>
                <a:cubicBezTo>
                  <a:pt x="10717" y="53704"/>
                  <a:pt x="25124" y="39297"/>
                  <a:pt x="42869" y="39297"/>
                </a:cubicBezTo>
                <a:close/>
                <a:moveTo>
                  <a:pt x="0" y="185767"/>
                </a:moveTo>
                <a:cubicBezTo>
                  <a:pt x="0" y="154195"/>
                  <a:pt x="25588" y="128608"/>
                  <a:pt x="57159" y="128608"/>
                </a:cubicBezTo>
                <a:cubicBezTo>
                  <a:pt x="62875" y="128608"/>
                  <a:pt x="68412" y="129456"/>
                  <a:pt x="73637" y="131019"/>
                </a:cubicBezTo>
                <a:cubicBezTo>
                  <a:pt x="58945" y="147452"/>
                  <a:pt x="50014" y="169155"/>
                  <a:pt x="50014" y="192911"/>
                </a:cubicBezTo>
                <a:lnTo>
                  <a:pt x="50014" y="200056"/>
                </a:lnTo>
                <a:cubicBezTo>
                  <a:pt x="50014" y="205147"/>
                  <a:pt x="51086" y="209970"/>
                  <a:pt x="53006" y="214346"/>
                </a:cubicBezTo>
                <a:lnTo>
                  <a:pt x="14290" y="214346"/>
                </a:lnTo>
                <a:cubicBezTo>
                  <a:pt x="6386" y="214346"/>
                  <a:pt x="0" y="207960"/>
                  <a:pt x="0" y="200056"/>
                </a:cubicBezTo>
                <a:lnTo>
                  <a:pt x="0" y="185767"/>
                </a:lnTo>
                <a:close/>
                <a:moveTo>
                  <a:pt x="232789" y="214346"/>
                </a:moveTo>
                <a:cubicBezTo>
                  <a:pt x="234709" y="209970"/>
                  <a:pt x="235781" y="205147"/>
                  <a:pt x="235781" y="200056"/>
                </a:cubicBezTo>
                <a:lnTo>
                  <a:pt x="235781" y="192911"/>
                </a:lnTo>
                <a:cubicBezTo>
                  <a:pt x="235781" y="169155"/>
                  <a:pt x="226850" y="147452"/>
                  <a:pt x="212158" y="131019"/>
                </a:cubicBezTo>
                <a:cubicBezTo>
                  <a:pt x="217383" y="129456"/>
                  <a:pt x="222920" y="128608"/>
                  <a:pt x="228636" y="128608"/>
                </a:cubicBezTo>
                <a:cubicBezTo>
                  <a:pt x="260207" y="128608"/>
                  <a:pt x="285795" y="154195"/>
                  <a:pt x="285795" y="185767"/>
                </a:cubicBezTo>
                <a:lnTo>
                  <a:pt x="285795" y="200056"/>
                </a:lnTo>
                <a:cubicBezTo>
                  <a:pt x="285795" y="207960"/>
                  <a:pt x="279409" y="214346"/>
                  <a:pt x="271505" y="214346"/>
                </a:cubicBezTo>
                <a:lnTo>
                  <a:pt x="232789" y="214346"/>
                </a:lnTo>
                <a:close/>
                <a:moveTo>
                  <a:pt x="210774" y="71449"/>
                </a:moveTo>
                <a:cubicBezTo>
                  <a:pt x="210774" y="53704"/>
                  <a:pt x="225180" y="39297"/>
                  <a:pt x="242925" y="39297"/>
                </a:cubicBezTo>
                <a:cubicBezTo>
                  <a:pt x="260671" y="39297"/>
                  <a:pt x="275077" y="53704"/>
                  <a:pt x="275077" y="71449"/>
                </a:cubicBezTo>
                <a:cubicBezTo>
                  <a:pt x="275077" y="89194"/>
                  <a:pt x="260671" y="103601"/>
                  <a:pt x="242925" y="103601"/>
                </a:cubicBezTo>
                <a:cubicBezTo>
                  <a:pt x="225180" y="103601"/>
                  <a:pt x="210774" y="89194"/>
                  <a:pt x="210774" y="71449"/>
                </a:cubicBezTo>
                <a:close/>
                <a:moveTo>
                  <a:pt x="71449" y="192911"/>
                </a:moveTo>
                <a:cubicBezTo>
                  <a:pt x="71449" y="153436"/>
                  <a:pt x="103422" y="121463"/>
                  <a:pt x="142897" y="121463"/>
                </a:cubicBezTo>
                <a:cubicBezTo>
                  <a:pt x="182373" y="121463"/>
                  <a:pt x="214346" y="153436"/>
                  <a:pt x="214346" y="192911"/>
                </a:cubicBezTo>
                <a:lnTo>
                  <a:pt x="214346" y="200056"/>
                </a:lnTo>
                <a:cubicBezTo>
                  <a:pt x="214346" y="207960"/>
                  <a:pt x="207960" y="214346"/>
                  <a:pt x="200056" y="214346"/>
                </a:cubicBezTo>
                <a:lnTo>
                  <a:pt x="85738" y="214346"/>
                </a:lnTo>
                <a:cubicBezTo>
                  <a:pt x="77834" y="214346"/>
                  <a:pt x="71449" y="207960"/>
                  <a:pt x="71449" y="200056"/>
                </a:cubicBezTo>
                <a:lnTo>
                  <a:pt x="71449" y="19291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Text 14"/>
          <p:cNvSpPr/>
          <p:nvPr/>
        </p:nvSpPr>
        <p:spPr>
          <a:xfrm>
            <a:off x="1291792" y="4344079"/>
            <a:ext cx="1531859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普通读者登录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91792" y="4618442"/>
            <a:ext cx="1520428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标准用户名密码认证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1634" y="5121440"/>
            <a:ext cx="7030549" cy="777361"/>
          </a:xfrm>
          <a:custGeom>
            <a:avLst/>
            <a:gdLst/>
            <a:ahLst/>
            <a:cxnLst/>
            <a:rect l="l" t="t" r="r" b="b"/>
            <a:pathLst>
              <a:path w="7030549" h="777361">
                <a:moveTo>
                  <a:pt x="45724" y="0"/>
                </a:moveTo>
                <a:lnTo>
                  <a:pt x="6984824" y="0"/>
                </a:lnTo>
                <a:cubicBezTo>
                  <a:pt x="7010077" y="0"/>
                  <a:pt x="7030549" y="20472"/>
                  <a:pt x="7030549" y="45724"/>
                </a:cubicBezTo>
                <a:lnTo>
                  <a:pt x="7030549" y="731637"/>
                </a:lnTo>
                <a:cubicBezTo>
                  <a:pt x="7030549" y="756890"/>
                  <a:pt x="7010077" y="777361"/>
                  <a:pt x="6984824" y="777361"/>
                </a:cubicBezTo>
                <a:lnTo>
                  <a:pt x="45724" y="777361"/>
                </a:lnTo>
                <a:cubicBezTo>
                  <a:pt x="20472" y="777361"/>
                  <a:pt x="0" y="756890"/>
                  <a:pt x="0" y="731637"/>
                </a:cubicBezTo>
                <a:lnTo>
                  <a:pt x="0" y="45724"/>
                </a:lnTo>
                <a:cubicBezTo>
                  <a:pt x="0" y="20488"/>
                  <a:pt x="20488" y="0"/>
                  <a:pt x="45724" y="0"/>
                </a:cubicBezTo>
                <a:close/>
              </a:path>
            </a:pathLst>
          </a:custGeom>
          <a:solidFill>
            <a:srgbClr val="C7A87C">
              <a:alpha val="1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883105" y="5395803"/>
            <a:ext cx="257215" cy="228636"/>
          </a:xfrm>
          <a:custGeom>
            <a:avLst/>
            <a:gdLst/>
            <a:ahLst/>
            <a:cxnLst/>
            <a:rect l="l" t="t" r="r" b="b"/>
            <a:pathLst>
              <a:path w="257215" h="228636">
                <a:moveTo>
                  <a:pt x="100028" y="110745"/>
                </a:moveTo>
                <a:cubicBezTo>
                  <a:pt x="129603" y="110745"/>
                  <a:pt x="153615" y="86734"/>
                  <a:pt x="153615" y="57159"/>
                </a:cubicBezTo>
                <a:cubicBezTo>
                  <a:pt x="153615" y="27584"/>
                  <a:pt x="129603" y="3572"/>
                  <a:pt x="100028" y="3572"/>
                </a:cubicBezTo>
                <a:cubicBezTo>
                  <a:pt x="70453" y="3572"/>
                  <a:pt x="46442" y="27584"/>
                  <a:pt x="46442" y="57159"/>
                </a:cubicBezTo>
                <a:cubicBezTo>
                  <a:pt x="46442" y="86734"/>
                  <a:pt x="70453" y="110745"/>
                  <a:pt x="100028" y="110745"/>
                </a:cubicBezTo>
                <a:close/>
                <a:moveTo>
                  <a:pt x="86765" y="135752"/>
                </a:moveTo>
                <a:cubicBezTo>
                  <a:pt x="42780" y="135752"/>
                  <a:pt x="7145" y="171387"/>
                  <a:pt x="7145" y="215373"/>
                </a:cubicBezTo>
                <a:cubicBezTo>
                  <a:pt x="7145" y="222697"/>
                  <a:pt x="13084" y="228636"/>
                  <a:pt x="20408" y="228636"/>
                </a:cubicBezTo>
                <a:lnTo>
                  <a:pt x="132716" y="228636"/>
                </a:lnTo>
                <a:cubicBezTo>
                  <a:pt x="116551" y="209613"/>
                  <a:pt x="107173" y="185097"/>
                  <a:pt x="107173" y="159152"/>
                </a:cubicBezTo>
                <a:lnTo>
                  <a:pt x="107173" y="145264"/>
                </a:lnTo>
                <a:cubicBezTo>
                  <a:pt x="107173" y="142004"/>
                  <a:pt x="107620" y="138789"/>
                  <a:pt x="108468" y="135752"/>
                </a:cubicBezTo>
                <a:lnTo>
                  <a:pt x="86765" y="135752"/>
                </a:lnTo>
                <a:close/>
                <a:moveTo>
                  <a:pt x="198851" y="218142"/>
                </a:moveTo>
                <a:lnTo>
                  <a:pt x="192911" y="220955"/>
                </a:lnTo>
                <a:lnTo>
                  <a:pt x="192911" y="136958"/>
                </a:lnTo>
                <a:lnTo>
                  <a:pt x="235781" y="151248"/>
                </a:lnTo>
                <a:lnTo>
                  <a:pt x="235781" y="160000"/>
                </a:lnTo>
                <a:cubicBezTo>
                  <a:pt x="235781" y="184918"/>
                  <a:pt x="221402" y="207558"/>
                  <a:pt x="198851" y="218186"/>
                </a:cubicBezTo>
                <a:close/>
                <a:moveTo>
                  <a:pt x="188401" y="115881"/>
                </a:moveTo>
                <a:lnTo>
                  <a:pt x="138387" y="132537"/>
                </a:lnTo>
                <a:cubicBezTo>
                  <a:pt x="132537" y="134502"/>
                  <a:pt x="128608" y="139950"/>
                  <a:pt x="128608" y="146113"/>
                </a:cubicBezTo>
                <a:lnTo>
                  <a:pt x="128608" y="160000"/>
                </a:lnTo>
                <a:cubicBezTo>
                  <a:pt x="128608" y="193224"/>
                  <a:pt x="147809" y="223456"/>
                  <a:pt x="177818" y="237567"/>
                </a:cubicBezTo>
                <a:lnTo>
                  <a:pt x="186079" y="241452"/>
                </a:lnTo>
                <a:cubicBezTo>
                  <a:pt x="188223" y="242434"/>
                  <a:pt x="190545" y="242970"/>
                  <a:pt x="192867" y="242970"/>
                </a:cubicBezTo>
                <a:cubicBezTo>
                  <a:pt x="195189" y="242970"/>
                  <a:pt x="197556" y="242434"/>
                  <a:pt x="199654" y="241452"/>
                </a:cubicBezTo>
                <a:lnTo>
                  <a:pt x="207916" y="237567"/>
                </a:lnTo>
                <a:cubicBezTo>
                  <a:pt x="238013" y="223411"/>
                  <a:pt x="257215" y="193179"/>
                  <a:pt x="257215" y="159956"/>
                </a:cubicBezTo>
                <a:lnTo>
                  <a:pt x="257215" y="146068"/>
                </a:lnTo>
                <a:cubicBezTo>
                  <a:pt x="257215" y="139905"/>
                  <a:pt x="253286" y="134457"/>
                  <a:pt x="247436" y="132493"/>
                </a:cubicBezTo>
                <a:lnTo>
                  <a:pt x="197422" y="115836"/>
                </a:lnTo>
                <a:cubicBezTo>
                  <a:pt x="194474" y="114854"/>
                  <a:pt x="191304" y="114854"/>
                  <a:pt x="188401" y="115836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0" name="Text 18"/>
          <p:cNvSpPr/>
          <p:nvPr/>
        </p:nvSpPr>
        <p:spPr>
          <a:xfrm>
            <a:off x="1291792" y="5258622"/>
            <a:ext cx="1371814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管理员登录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91792" y="5532985"/>
            <a:ext cx="1360383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增强安全认证机制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7200" y="6310630"/>
            <a:ext cx="4302125" cy="2332355"/>
          </a:xfrm>
          <a:custGeom>
            <a:avLst/>
            <a:gdLst/>
            <a:ahLst/>
            <a:cxnLst/>
            <a:rect l="l" t="t" r="r" b="b"/>
            <a:pathLst>
              <a:path w="7533547" h="2332084">
                <a:moveTo>
                  <a:pt x="137173" y="0"/>
                </a:moveTo>
                <a:lnTo>
                  <a:pt x="7396374" y="0"/>
                </a:lnTo>
                <a:cubicBezTo>
                  <a:pt x="7472133" y="0"/>
                  <a:pt x="7533547" y="61415"/>
                  <a:pt x="7533547" y="137173"/>
                </a:cubicBezTo>
                <a:lnTo>
                  <a:pt x="7533547" y="2194911"/>
                </a:lnTo>
                <a:cubicBezTo>
                  <a:pt x="7533547" y="2270670"/>
                  <a:pt x="7472133" y="2332084"/>
                  <a:pt x="7396374" y="2332084"/>
                </a:cubicBezTo>
                <a:lnTo>
                  <a:pt x="137173" y="2332084"/>
                </a:lnTo>
                <a:cubicBezTo>
                  <a:pt x="61415" y="2332084"/>
                  <a:pt x="0" y="2270670"/>
                  <a:pt x="0" y="2194911"/>
                </a:cubicBezTo>
                <a:lnTo>
                  <a:pt x="0" y="137173"/>
                </a:lnTo>
                <a:cubicBezTo>
                  <a:pt x="0" y="61465"/>
                  <a:pt x="61465" y="0"/>
                  <a:pt x="137173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3" name="Text 21"/>
          <p:cNvSpPr/>
          <p:nvPr/>
        </p:nvSpPr>
        <p:spPr>
          <a:xfrm>
            <a:off x="685907" y="6538982"/>
            <a:ext cx="7213457" cy="3658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JWT 令牌认证机制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5907" y="7041980"/>
            <a:ext cx="7167730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①</a:t>
            </a:r>
            <a:r>
              <a:rPr lang="en-US" sz="144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用户登录成功后,后端生成加密Token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5907" y="7407797"/>
            <a:ext cx="7167730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②</a:t>
            </a:r>
            <a:r>
              <a:rPr lang="en-US" sz="144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Token存入Redis,设置24小时过期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5907" y="7773615"/>
            <a:ext cx="7167730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③</a:t>
            </a:r>
            <a:r>
              <a:rPr lang="en-US" sz="144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前端请求自动携带Token头部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5907" y="8139432"/>
            <a:ext cx="7167730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④</a:t>
            </a:r>
            <a:r>
              <a:rPr lang="en-US" sz="144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拦截器统一校验Token合法性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89236" y="1691904"/>
            <a:ext cx="7510684" cy="4435533"/>
          </a:xfrm>
          <a:custGeom>
            <a:avLst/>
            <a:gdLst/>
            <a:ahLst/>
            <a:cxnLst/>
            <a:rect l="l" t="t" r="r" b="b"/>
            <a:pathLst>
              <a:path w="7510684" h="4435533">
                <a:moveTo>
                  <a:pt x="45727" y="0"/>
                </a:moveTo>
                <a:lnTo>
                  <a:pt x="7373493" y="0"/>
                </a:lnTo>
                <a:cubicBezTo>
                  <a:pt x="7449261" y="0"/>
                  <a:pt x="7510684" y="61423"/>
                  <a:pt x="7510684" y="137191"/>
                </a:cubicBezTo>
                <a:lnTo>
                  <a:pt x="7510684" y="4298342"/>
                </a:lnTo>
                <a:cubicBezTo>
                  <a:pt x="7510684" y="4374111"/>
                  <a:pt x="7449261" y="4435533"/>
                  <a:pt x="7373493" y="4435533"/>
                </a:cubicBezTo>
                <a:lnTo>
                  <a:pt x="45727" y="4435533"/>
                </a:lnTo>
                <a:cubicBezTo>
                  <a:pt x="20473" y="4435533"/>
                  <a:pt x="0" y="4415060"/>
                  <a:pt x="0" y="4389806"/>
                </a:cubicBezTo>
                <a:lnTo>
                  <a:pt x="0" y="45727"/>
                </a:lnTo>
                <a:cubicBezTo>
                  <a:pt x="0" y="20490"/>
                  <a:pt x="20490" y="0"/>
                  <a:pt x="45727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9" name="Shape 27"/>
          <p:cNvSpPr/>
          <p:nvPr/>
        </p:nvSpPr>
        <p:spPr>
          <a:xfrm>
            <a:off x="8289236" y="1691904"/>
            <a:ext cx="45727" cy="4435533"/>
          </a:xfrm>
          <a:custGeom>
            <a:avLst/>
            <a:gdLst/>
            <a:ahLst/>
            <a:cxnLst/>
            <a:rect l="l" t="t" r="r" b="b"/>
            <a:pathLst>
              <a:path w="45727" h="4435533">
                <a:moveTo>
                  <a:pt x="45727" y="0"/>
                </a:moveTo>
                <a:lnTo>
                  <a:pt x="45727" y="0"/>
                </a:lnTo>
                <a:lnTo>
                  <a:pt x="45727" y="4435533"/>
                </a:lnTo>
                <a:lnTo>
                  <a:pt x="45727" y="4435533"/>
                </a:lnTo>
                <a:cubicBezTo>
                  <a:pt x="20473" y="4435533"/>
                  <a:pt x="0" y="4415060"/>
                  <a:pt x="0" y="4389806"/>
                </a:cubicBezTo>
                <a:lnTo>
                  <a:pt x="0" y="45727"/>
                </a:lnTo>
                <a:cubicBezTo>
                  <a:pt x="0" y="20473"/>
                  <a:pt x="20473" y="0"/>
                  <a:pt x="45727" y="0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30" name="Shape 28"/>
          <p:cNvSpPr/>
          <p:nvPr/>
        </p:nvSpPr>
        <p:spPr>
          <a:xfrm>
            <a:off x="8540735" y="1920540"/>
            <a:ext cx="548726" cy="548726"/>
          </a:xfrm>
          <a:custGeom>
            <a:avLst/>
            <a:gdLst/>
            <a:ahLst/>
            <a:cxnLst/>
            <a:rect l="l" t="t" r="r" b="b"/>
            <a:pathLst>
              <a:path w="548726" h="548726">
                <a:moveTo>
                  <a:pt x="274363" y="0"/>
                </a:moveTo>
                <a:lnTo>
                  <a:pt x="274363" y="0"/>
                </a:lnTo>
                <a:cubicBezTo>
                  <a:pt x="425889" y="0"/>
                  <a:pt x="548726" y="122836"/>
                  <a:pt x="548726" y="274363"/>
                </a:cubicBezTo>
                <a:lnTo>
                  <a:pt x="548726" y="274363"/>
                </a:lnTo>
                <a:cubicBezTo>
                  <a:pt x="548726" y="425889"/>
                  <a:pt x="425889" y="548726"/>
                  <a:pt x="274363" y="548726"/>
                </a:cubicBezTo>
                <a:lnTo>
                  <a:pt x="274363" y="548726"/>
                </a:lnTo>
                <a:cubicBezTo>
                  <a:pt x="122836" y="548726"/>
                  <a:pt x="0" y="425889"/>
                  <a:pt x="0" y="274363"/>
                </a:cubicBezTo>
                <a:lnTo>
                  <a:pt x="0" y="274363"/>
                </a:lnTo>
                <a:cubicBezTo>
                  <a:pt x="0" y="122836"/>
                  <a:pt x="122836" y="0"/>
                  <a:pt x="274363" y="0"/>
                </a:cubicBezTo>
                <a:close/>
              </a:path>
            </a:pathLst>
          </a:custGeom>
          <a:solidFill>
            <a:srgbClr val="8D7B6D">
              <a:alpha val="10196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8643621" y="2057722"/>
            <a:ext cx="342954" cy="274363"/>
          </a:xfrm>
          <a:custGeom>
            <a:avLst/>
            <a:gdLst/>
            <a:ahLst/>
            <a:cxnLst/>
            <a:rect l="l" t="t" r="r" b="b"/>
            <a:pathLst>
              <a:path w="342954" h="274363">
                <a:moveTo>
                  <a:pt x="72878" y="68591"/>
                </a:moveTo>
                <a:cubicBezTo>
                  <a:pt x="72878" y="33100"/>
                  <a:pt x="101691" y="4287"/>
                  <a:pt x="137181" y="4287"/>
                </a:cubicBezTo>
                <a:cubicBezTo>
                  <a:pt x="172672" y="4287"/>
                  <a:pt x="201485" y="33100"/>
                  <a:pt x="201485" y="68591"/>
                </a:cubicBezTo>
                <a:cubicBezTo>
                  <a:pt x="201485" y="104081"/>
                  <a:pt x="172672" y="132895"/>
                  <a:pt x="137181" y="132895"/>
                </a:cubicBezTo>
                <a:cubicBezTo>
                  <a:pt x="101691" y="132895"/>
                  <a:pt x="72878" y="104081"/>
                  <a:pt x="72878" y="68591"/>
                </a:cubicBezTo>
                <a:close/>
                <a:moveTo>
                  <a:pt x="25722" y="258448"/>
                </a:moveTo>
                <a:cubicBezTo>
                  <a:pt x="25722" y="205665"/>
                  <a:pt x="68484" y="162903"/>
                  <a:pt x="121266" y="162903"/>
                </a:cubicBezTo>
                <a:lnTo>
                  <a:pt x="153097" y="162903"/>
                </a:lnTo>
                <a:cubicBezTo>
                  <a:pt x="205879" y="162903"/>
                  <a:pt x="248641" y="205665"/>
                  <a:pt x="248641" y="258448"/>
                </a:cubicBezTo>
                <a:cubicBezTo>
                  <a:pt x="248641" y="267236"/>
                  <a:pt x="241514" y="274363"/>
                  <a:pt x="232726" y="274363"/>
                </a:cubicBezTo>
                <a:lnTo>
                  <a:pt x="41637" y="274363"/>
                </a:lnTo>
                <a:cubicBezTo>
                  <a:pt x="32849" y="274363"/>
                  <a:pt x="25722" y="267236"/>
                  <a:pt x="25722" y="258448"/>
                </a:cubicBezTo>
                <a:close/>
                <a:moveTo>
                  <a:pt x="291511" y="51443"/>
                </a:moveTo>
                <a:cubicBezTo>
                  <a:pt x="298638" y="51443"/>
                  <a:pt x="304371" y="57177"/>
                  <a:pt x="304371" y="64304"/>
                </a:cubicBezTo>
                <a:lnTo>
                  <a:pt x="304371" y="90025"/>
                </a:lnTo>
                <a:lnTo>
                  <a:pt x="330093" y="90025"/>
                </a:lnTo>
                <a:cubicBezTo>
                  <a:pt x="337220" y="90025"/>
                  <a:pt x="342954" y="95759"/>
                  <a:pt x="342954" y="102886"/>
                </a:cubicBezTo>
                <a:cubicBezTo>
                  <a:pt x="342954" y="110013"/>
                  <a:pt x="337220" y="115747"/>
                  <a:pt x="330093" y="115747"/>
                </a:cubicBezTo>
                <a:lnTo>
                  <a:pt x="304371" y="115747"/>
                </a:lnTo>
                <a:lnTo>
                  <a:pt x="304371" y="141468"/>
                </a:lnTo>
                <a:cubicBezTo>
                  <a:pt x="304371" y="148595"/>
                  <a:pt x="298638" y="154329"/>
                  <a:pt x="291511" y="154329"/>
                </a:cubicBezTo>
                <a:cubicBezTo>
                  <a:pt x="284384" y="154329"/>
                  <a:pt x="278650" y="148595"/>
                  <a:pt x="278650" y="141468"/>
                </a:cubicBezTo>
                <a:lnTo>
                  <a:pt x="278650" y="115747"/>
                </a:lnTo>
                <a:lnTo>
                  <a:pt x="252928" y="115747"/>
                </a:lnTo>
                <a:cubicBezTo>
                  <a:pt x="245801" y="115747"/>
                  <a:pt x="240068" y="110013"/>
                  <a:pt x="240068" y="102886"/>
                </a:cubicBezTo>
                <a:cubicBezTo>
                  <a:pt x="240068" y="95759"/>
                  <a:pt x="245801" y="90025"/>
                  <a:pt x="252928" y="90025"/>
                </a:cubicBezTo>
                <a:lnTo>
                  <a:pt x="278650" y="90025"/>
                </a:lnTo>
                <a:lnTo>
                  <a:pt x="278650" y="64304"/>
                </a:lnTo>
                <a:cubicBezTo>
                  <a:pt x="278650" y="57177"/>
                  <a:pt x="284384" y="51443"/>
                  <a:pt x="291511" y="51443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32" name="Text 30"/>
          <p:cNvSpPr/>
          <p:nvPr/>
        </p:nvSpPr>
        <p:spPr>
          <a:xfrm>
            <a:off x="9226643" y="2011994"/>
            <a:ext cx="1234633" cy="3658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6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系统注册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40735" y="2652174"/>
            <a:ext cx="7030549" cy="1371814"/>
          </a:xfrm>
          <a:custGeom>
            <a:avLst/>
            <a:gdLst/>
            <a:ahLst/>
            <a:cxnLst/>
            <a:rect l="l" t="t" r="r" b="b"/>
            <a:pathLst>
              <a:path w="7030549" h="1371814">
                <a:moveTo>
                  <a:pt x="137181" y="0"/>
                </a:moveTo>
                <a:lnTo>
                  <a:pt x="6893367" y="0"/>
                </a:lnTo>
                <a:cubicBezTo>
                  <a:pt x="6969130" y="0"/>
                  <a:pt x="7030549" y="61418"/>
                  <a:pt x="7030549" y="137181"/>
                </a:cubicBezTo>
                <a:lnTo>
                  <a:pt x="7030549" y="1234633"/>
                </a:lnTo>
                <a:cubicBezTo>
                  <a:pt x="7030549" y="1310396"/>
                  <a:pt x="6969130" y="1371814"/>
                  <a:pt x="6893367" y="1371814"/>
                </a:cubicBezTo>
                <a:lnTo>
                  <a:pt x="137181" y="1371814"/>
                </a:lnTo>
                <a:cubicBezTo>
                  <a:pt x="61418" y="1371814"/>
                  <a:pt x="0" y="1310396"/>
                  <a:pt x="0" y="1234633"/>
                </a:cubicBezTo>
                <a:lnTo>
                  <a:pt x="0" y="137181"/>
                </a:lnTo>
                <a:cubicBezTo>
                  <a:pt x="0" y="61469"/>
                  <a:pt x="61469" y="0"/>
                  <a:pt x="137181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34" name="Text 32"/>
          <p:cNvSpPr/>
          <p:nvPr/>
        </p:nvSpPr>
        <p:spPr>
          <a:xfrm>
            <a:off x="8723644" y="2835083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8D7B6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双通道注册: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区分普通读者和管理员注册流程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723644" y="3200900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8D7B6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合法性校验: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用户名唯一性、手机号格式验证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23644" y="3566717"/>
            <a:ext cx="6756186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8D7B6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密码加密:</a:t>
            </a:r>
            <a:r>
              <a:rPr lang="en-US" sz="144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MD5哈希存储,保障账户安全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540735" y="4206897"/>
            <a:ext cx="7030549" cy="777361"/>
          </a:xfrm>
          <a:custGeom>
            <a:avLst/>
            <a:gdLst/>
            <a:ahLst/>
            <a:cxnLst/>
            <a:rect l="l" t="t" r="r" b="b"/>
            <a:pathLst>
              <a:path w="7030549" h="777361">
                <a:moveTo>
                  <a:pt x="45724" y="0"/>
                </a:moveTo>
                <a:lnTo>
                  <a:pt x="6984824" y="0"/>
                </a:lnTo>
                <a:cubicBezTo>
                  <a:pt x="7010077" y="0"/>
                  <a:pt x="7030549" y="20472"/>
                  <a:pt x="7030549" y="45724"/>
                </a:cubicBezTo>
                <a:lnTo>
                  <a:pt x="7030549" y="731637"/>
                </a:lnTo>
                <a:cubicBezTo>
                  <a:pt x="7030549" y="756890"/>
                  <a:pt x="7010077" y="777361"/>
                  <a:pt x="6984824" y="777361"/>
                </a:cubicBezTo>
                <a:lnTo>
                  <a:pt x="45724" y="777361"/>
                </a:lnTo>
                <a:cubicBezTo>
                  <a:pt x="20472" y="777361"/>
                  <a:pt x="0" y="756890"/>
                  <a:pt x="0" y="731637"/>
                </a:cubicBezTo>
                <a:lnTo>
                  <a:pt x="0" y="45724"/>
                </a:lnTo>
                <a:cubicBezTo>
                  <a:pt x="0" y="20488"/>
                  <a:pt x="20488" y="0"/>
                  <a:pt x="45724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8720786" y="4481260"/>
            <a:ext cx="200056" cy="228636"/>
          </a:xfrm>
          <a:custGeom>
            <a:avLst/>
            <a:gdLst/>
            <a:ahLst/>
            <a:cxnLst/>
            <a:rect l="l" t="t" r="r" b="b"/>
            <a:pathLst>
              <a:path w="200056" h="228636">
                <a:moveTo>
                  <a:pt x="100028" y="110745"/>
                </a:moveTo>
                <a:cubicBezTo>
                  <a:pt x="129603" y="110745"/>
                  <a:pt x="153615" y="86734"/>
                  <a:pt x="153615" y="57159"/>
                </a:cubicBezTo>
                <a:cubicBezTo>
                  <a:pt x="153615" y="27584"/>
                  <a:pt x="129603" y="3572"/>
                  <a:pt x="100028" y="3572"/>
                </a:cubicBezTo>
                <a:cubicBezTo>
                  <a:pt x="70453" y="3572"/>
                  <a:pt x="46442" y="27584"/>
                  <a:pt x="46442" y="57159"/>
                </a:cubicBezTo>
                <a:cubicBezTo>
                  <a:pt x="46442" y="86734"/>
                  <a:pt x="70453" y="110745"/>
                  <a:pt x="100028" y="110745"/>
                </a:cubicBezTo>
                <a:close/>
                <a:moveTo>
                  <a:pt x="86765" y="135752"/>
                </a:moveTo>
                <a:cubicBezTo>
                  <a:pt x="42780" y="135752"/>
                  <a:pt x="7145" y="171387"/>
                  <a:pt x="7145" y="215373"/>
                </a:cubicBezTo>
                <a:cubicBezTo>
                  <a:pt x="7145" y="222697"/>
                  <a:pt x="13084" y="228636"/>
                  <a:pt x="20408" y="228636"/>
                </a:cubicBezTo>
                <a:lnTo>
                  <a:pt x="179649" y="228636"/>
                </a:lnTo>
                <a:cubicBezTo>
                  <a:pt x="186972" y="228636"/>
                  <a:pt x="192911" y="222697"/>
                  <a:pt x="192911" y="215373"/>
                </a:cubicBezTo>
                <a:cubicBezTo>
                  <a:pt x="192911" y="171387"/>
                  <a:pt x="157276" y="135752"/>
                  <a:pt x="113291" y="135752"/>
                </a:cubicBezTo>
                <a:lnTo>
                  <a:pt x="86765" y="135752"/>
                </a:lnTo>
                <a:close/>
              </a:path>
            </a:pathLst>
          </a:custGeom>
          <a:solidFill>
            <a:srgbClr val="3A4F6A"/>
          </a:solidFill>
        </p:spPr>
      </p:sp>
      <p:sp>
        <p:nvSpPr>
          <p:cNvPr id="39" name="Text 37"/>
          <p:cNvSpPr/>
          <p:nvPr/>
        </p:nvSpPr>
        <p:spPr>
          <a:xfrm>
            <a:off x="9100893" y="4344079"/>
            <a:ext cx="2217767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普通读者注册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100893" y="4618442"/>
            <a:ext cx="2206335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开放式注册,填写基本信息即可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40735" y="5121440"/>
            <a:ext cx="7030549" cy="777361"/>
          </a:xfrm>
          <a:custGeom>
            <a:avLst/>
            <a:gdLst/>
            <a:ahLst/>
            <a:cxnLst/>
            <a:rect l="l" t="t" r="r" b="b"/>
            <a:pathLst>
              <a:path w="7030549" h="777361">
                <a:moveTo>
                  <a:pt x="45724" y="0"/>
                </a:moveTo>
                <a:lnTo>
                  <a:pt x="6984824" y="0"/>
                </a:lnTo>
                <a:cubicBezTo>
                  <a:pt x="7010077" y="0"/>
                  <a:pt x="7030549" y="20472"/>
                  <a:pt x="7030549" y="45724"/>
                </a:cubicBezTo>
                <a:lnTo>
                  <a:pt x="7030549" y="731637"/>
                </a:lnTo>
                <a:cubicBezTo>
                  <a:pt x="7030549" y="756890"/>
                  <a:pt x="7010077" y="777361"/>
                  <a:pt x="6984824" y="777361"/>
                </a:cubicBezTo>
                <a:lnTo>
                  <a:pt x="45724" y="777361"/>
                </a:lnTo>
                <a:cubicBezTo>
                  <a:pt x="20472" y="777361"/>
                  <a:pt x="0" y="756890"/>
                  <a:pt x="0" y="731637"/>
                </a:cubicBezTo>
                <a:lnTo>
                  <a:pt x="0" y="45724"/>
                </a:lnTo>
                <a:cubicBezTo>
                  <a:pt x="0" y="20488"/>
                  <a:pt x="20488" y="0"/>
                  <a:pt x="45724" y="0"/>
                </a:cubicBezTo>
                <a:close/>
              </a:path>
            </a:pathLst>
          </a:custGeom>
          <a:solidFill>
            <a:srgbClr val="DC3545">
              <a:alpha val="10196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8706496" y="5395803"/>
            <a:ext cx="228636" cy="228636"/>
          </a:xfrm>
          <a:custGeom>
            <a:avLst/>
            <a:gdLst/>
            <a:ahLst/>
            <a:cxnLst/>
            <a:rect l="l" t="t" r="r" b="b"/>
            <a:pathLst>
              <a:path w="228636" h="228636">
                <a:moveTo>
                  <a:pt x="150042" y="157187"/>
                </a:moveTo>
                <a:cubicBezTo>
                  <a:pt x="193447" y="157187"/>
                  <a:pt x="228636" y="121999"/>
                  <a:pt x="228636" y="78594"/>
                </a:cubicBezTo>
                <a:cubicBezTo>
                  <a:pt x="228636" y="35188"/>
                  <a:pt x="193447" y="0"/>
                  <a:pt x="150042" y="0"/>
                </a:cubicBezTo>
                <a:cubicBezTo>
                  <a:pt x="106637" y="0"/>
                  <a:pt x="71449" y="35188"/>
                  <a:pt x="71449" y="78594"/>
                </a:cubicBezTo>
                <a:cubicBezTo>
                  <a:pt x="71449" y="86944"/>
                  <a:pt x="72744" y="95027"/>
                  <a:pt x="75155" y="102573"/>
                </a:cubicBezTo>
                <a:lnTo>
                  <a:pt x="3126" y="174603"/>
                </a:lnTo>
                <a:cubicBezTo>
                  <a:pt x="1116" y="176612"/>
                  <a:pt x="0" y="179336"/>
                  <a:pt x="0" y="182194"/>
                </a:cubicBezTo>
                <a:lnTo>
                  <a:pt x="0" y="217918"/>
                </a:lnTo>
                <a:cubicBezTo>
                  <a:pt x="0" y="223858"/>
                  <a:pt x="4778" y="228636"/>
                  <a:pt x="10717" y="228636"/>
                </a:cubicBezTo>
                <a:lnTo>
                  <a:pt x="46442" y="228636"/>
                </a:lnTo>
                <a:cubicBezTo>
                  <a:pt x="52381" y="228636"/>
                  <a:pt x="57159" y="223858"/>
                  <a:pt x="57159" y="217918"/>
                </a:cubicBezTo>
                <a:lnTo>
                  <a:pt x="57159" y="200056"/>
                </a:lnTo>
                <a:lnTo>
                  <a:pt x="75021" y="200056"/>
                </a:lnTo>
                <a:cubicBezTo>
                  <a:pt x="80960" y="200056"/>
                  <a:pt x="85738" y="195278"/>
                  <a:pt x="85738" y="189339"/>
                </a:cubicBezTo>
                <a:lnTo>
                  <a:pt x="85738" y="171477"/>
                </a:lnTo>
                <a:lnTo>
                  <a:pt x="103601" y="171477"/>
                </a:lnTo>
                <a:cubicBezTo>
                  <a:pt x="106459" y="171477"/>
                  <a:pt x="109182" y="170360"/>
                  <a:pt x="111192" y="168351"/>
                </a:cubicBezTo>
                <a:lnTo>
                  <a:pt x="126062" y="153481"/>
                </a:lnTo>
                <a:cubicBezTo>
                  <a:pt x="133609" y="155892"/>
                  <a:pt x="141692" y="157187"/>
                  <a:pt x="150042" y="157187"/>
                </a:cubicBezTo>
                <a:close/>
                <a:moveTo>
                  <a:pt x="167904" y="42869"/>
                </a:moveTo>
                <a:cubicBezTo>
                  <a:pt x="177763" y="42869"/>
                  <a:pt x="185767" y="50873"/>
                  <a:pt x="185767" y="60731"/>
                </a:cubicBezTo>
                <a:cubicBezTo>
                  <a:pt x="185767" y="70590"/>
                  <a:pt x="177763" y="78594"/>
                  <a:pt x="167904" y="78594"/>
                </a:cubicBezTo>
                <a:cubicBezTo>
                  <a:pt x="158046" y="78594"/>
                  <a:pt x="150042" y="70590"/>
                  <a:pt x="150042" y="60731"/>
                </a:cubicBezTo>
                <a:cubicBezTo>
                  <a:pt x="150042" y="50873"/>
                  <a:pt x="158046" y="42869"/>
                  <a:pt x="167904" y="42869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43" name="Text 41"/>
          <p:cNvSpPr/>
          <p:nvPr/>
        </p:nvSpPr>
        <p:spPr>
          <a:xfrm>
            <a:off x="9100893" y="5258622"/>
            <a:ext cx="1897677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管理员注册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100893" y="5532985"/>
            <a:ext cx="1886245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0" b="1" dirty="0">
                <a:solidFill>
                  <a:srgbClr val="DC354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邀请码机制</a:t>
            </a:r>
            <a:r>
              <a:rPr lang="en-US" sz="126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,防止非法注册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860825" y="6561845"/>
            <a:ext cx="6824776" cy="36581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609326" y="7796478"/>
            <a:ext cx="2069153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15042" y="8070841"/>
            <a:ext cx="2057722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98927" y="7796478"/>
            <a:ext cx="2069153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04643" y="8070841"/>
            <a:ext cx="2057722" cy="2286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3388647" y="7796478"/>
            <a:ext cx="2069153" cy="2743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5570" y="6562090"/>
            <a:ext cx="5295900" cy="193675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5" y="6562090"/>
            <a:ext cx="5314315" cy="19100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386632" cy="2381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kern="0" spc="13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CORE FUNCTIONS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6366" y="809823"/>
            <a:ext cx="15589087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读者端 - 图书检索与详情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366" y="1524372"/>
            <a:ext cx="952733" cy="47637"/>
          </a:xfrm>
          <a:custGeom>
            <a:avLst/>
            <a:gdLst/>
            <a:ahLst/>
            <a:cxnLst/>
            <a:rect l="l" t="t" r="r" b="b"/>
            <a:pathLst>
              <a:path w="952733" h="47637">
                <a:moveTo>
                  <a:pt x="0" y="0"/>
                </a:moveTo>
                <a:lnTo>
                  <a:pt x="952733" y="0"/>
                </a:lnTo>
                <a:lnTo>
                  <a:pt x="952733" y="47637"/>
                </a:lnTo>
                <a:lnTo>
                  <a:pt x="0" y="47637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grpSp>
        <p:nvGrpSpPr>
          <p:cNvPr id="85" name="组合 84"/>
          <p:cNvGrpSpPr/>
          <p:nvPr/>
        </p:nvGrpSpPr>
        <p:grpSpPr>
          <a:xfrm>
            <a:off x="5558790" y="1234440"/>
            <a:ext cx="4918710" cy="4048760"/>
            <a:chOff x="788" y="2776"/>
            <a:chExt cx="7746" cy="6376"/>
          </a:xfrm>
        </p:grpSpPr>
        <p:sp>
          <p:nvSpPr>
            <p:cNvPr id="5" name="Shape 3"/>
            <p:cNvSpPr/>
            <p:nvPr/>
          </p:nvSpPr>
          <p:spPr>
            <a:xfrm>
              <a:off x="788" y="2776"/>
              <a:ext cx="7746" cy="6377"/>
            </a:xfrm>
            <a:custGeom>
              <a:avLst/>
              <a:gdLst/>
              <a:ahLst/>
              <a:cxnLst/>
              <a:rect l="l" t="t" r="r" b="b"/>
              <a:pathLst>
                <a:path w="4918482" h="4049114">
                  <a:moveTo>
                    <a:pt x="47637" y="0"/>
                  </a:moveTo>
                  <a:lnTo>
                    <a:pt x="4775589" y="0"/>
                  </a:lnTo>
                  <a:cubicBezTo>
                    <a:pt x="4854507" y="0"/>
                    <a:pt x="4918482" y="63975"/>
                    <a:pt x="4918482" y="142893"/>
                  </a:cubicBezTo>
                  <a:lnTo>
                    <a:pt x="4918482" y="3906220"/>
                  </a:lnTo>
                  <a:cubicBezTo>
                    <a:pt x="4918482" y="3985138"/>
                    <a:pt x="4854507" y="4049114"/>
                    <a:pt x="4775589" y="4049114"/>
                  </a:cubicBezTo>
                  <a:lnTo>
                    <a:pt x="47637" y="4049114"/>
                  </a:lnTo>
                  <a:cubicBezTo>
                    <a:pt x="21328" y="4049114"/>
                    <a:pt x="0" y="4027786"/>
                    <a:pt x="0" y="4001477"/>
                  </a:cubicBezTo>
                  <a:lnTo>
                    <a:pt x="0" y="47637"/>
                  </a:lnTo>
                  <a:cubicBezTo>
                    <a:pt x="0" y="21345"/>
                    <a:pt x="21345" y="0"/>
                    <a:pt x="4763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788" y="2776"/>
              <a:ext cx="75" cy="6377"/>
            </a:xfrm>
            <a:custGeom>
              <a:avLst/>
              <a:gdLst/>
              <a:ahLst/>
              <a:cxnLst/>
              <a:rect l="l" t="t" r="r" b="b"/>
              <a:pathLst>
                <a:path w="47637" h="4049114">
                  <a:moveTo>
                    <a:pt x="47637" y="0"/>
                  </a:moveTo>
                  <a:lnTo>
                    <a:pt x="47637" y="0"/>
                  </a:lnTo>
                  <a:lnTo>
                    <a:pt x="47637" y="4049114"/>
                  </a:lnTo>
                  <a:lnTo>
                    <a:pt x="47637" y="4049114"/>
                  </a:lnTo>
                  <a:cubicBezTo>
                    <a:pt x="21328" y="4049114"/>
                    <a:pt x="0" y="4027786"/>
                    <a:pt x="0" y="4001477"/>
                  </a:cubicBezTo>
                  <a:lnTo>
                    <a:pt x="0" y="47637"/>
                  </a:lnTo>
                  <a:cubicBezTo>
                    <a:pt x="0" y="21345"/>
                    <a:pt x="21345" y="0"/>
                    <a:pt x="47637" y="0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7" name="Shape 5"/>
            <p:cNvSpPr/>
            <p:nvPr/>
          </p:nvSpPr>
          <p:spPr>
            <a:xfrm>
              <a:off x="1257" y="3226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285820" h="285820">
                  <a:moveTo>
                    <a:pt x="232229" y="116114"/>
                  </a:moveTo>
                  <a:cubicBezTo>
                    <a:pt x="232229" y="141738"/>
                    <a:pt x="223911" y="165407"/>
                    <a:pt x="209899" y="184611"/>
                  </a:cubicBezTo>
                  <a:lnTo>
                    <a:pt x="280572" y="255340"/>
                  </a:lnTo>
                  <a:cubicBezTo>
                    <a:pt x="287550" y="262318"/>
                    <a:pt x="287550" y="273650"/>
                    <a:pt x="280572" y="280628"/>
                  </a:cubicBezTo>
                  <a:cubicBezTo>
                    <a:pt x="273594" y="287606"/>
                    <a:pt x="262262" y="287606"/>
                    <a:pt x="255284" y="280628"/>
                  </a:cubicBezTo>
                  <a:lnTo>
                    <a:pt x="184611" y="209899"/>
                  </a:lnTo>
                  <a:cubicBezTo>
                    <a:pt x="165407" y="223911"/>
                    <a:pt x="141738" y="232229"/>
                    <a:pt x="116114" y="232229"/>
                  </a:cubicBezTo>
                  <a:cubicBezTo>
                    <a:pt x="51972" y="232229"/>
                    <a:pt x="0" y="180256"/>
                    <a:pt x="0" y="116114"/>
                  </a:cubicBezTo>
                  <a:cubicBezTo>
                    <a:pt x="0" y="51972"/>
                    <a:pt x="51972" y="0"/>
                    <a:pt x="116114" y="0"/>
                  </a:cubicBezTo>
                  <a:cubicBezTo>
                    <a:pt x="180256" y="0"/>
                    <a:pt x="232229" y="51972"/>
                    <a:pt x="232229" y="116114"/>
                  </a:cubicBezTo>
                  <a:close/>
                  <a:moveTo>
                    <a:pt x="116114" y="196501"/>
                  </a:moveTo>
                  <a:cubicBezTo>
                    <a:pt x="160481" y="196501"/>
                    <a:pt x="196501" y="160481"/>
                    <a:pt x="196501" y="116114"/>
                  </a:cubicBezTo>
                  <a:cubicBezTo>
                    <a:pt x="196501" y="71748"/>
                    <a:pt x="160481" y="35727"/>
                    <a:pt x="116114" y="35727"/>
                  </a:cubicBezTo>
                  <a:cubicBezTo>
                    <a:pt x="71748" y="35727"/>
                    <a:pt x="35727" y="71748"/>
                    <a:pt x="35727" y="116114"/>
                  </a:cubicBezTo>
                  <a:cubicBezTo>
                    <a:pt x="35727" y="160481"/>
                    <a:pt x="71748" y="196501"/>
                    <a:pt x="116114" y="196501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8" name="Text 6"/>
            <p:cNvSpPr/>
            <p:nvPr/>
          </p:nvSpPr>
          <p:spPr>
            <a:xfrm>
              <a:off x="1763" y="3151"/>
              <a:ext cx="6620" cy="6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25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多维度检索</a:t>
              </a:r>
              <a:endParaRPr lang="en-US" sz="16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1200" y="4051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10" name="Shape 8"/>
            <p:cNvSpPr/>
            <p:nvPr/>
          </p:nvSpPr>
          <p:spPr>
            <a:xfrm>
              <a:off x="1472" y="4332"/>
              <a:ext cx="338" cy="338"/>
            </a:xfrm>
            <a:custGeom>
              <a:avLst/>
              <a:gdLst/>
              <a:ahLst/>
              <a:cxnLst/>
              <a:rect l="l" t="t" r="r" b="b"/>
              <a:pathLst>
                <a:path w="214365" h="214365">
                  <a:moveTo>
                    <a:pt x="89891" y="293"/>
                  </a:moveTo>
                  <a:cubicBezTo>
                    <a:pt x="97134" y="1842"/>
                    <a:pt x="101740" y="8960"/>
                    <a:pt x="100190" y="16203"/>
                  </a:cubicBezTo>
                  <a:lnTo>
                    <a:pt x="92194" y="53591"/>
                  </a:lnTo>
                  <a:lnTo>
                    <a:pt x="145157" y="53591"/>
                  </a:lnTo>
                  <a:lnTo>
                    <a:pt x="154368" y="10593"/>
                  </a:lnTo>
                  <a:cubicBezTo>
                    <a:pt x="155917" y="3349"/>
                    <a:pt x="163035" y="-1256"/>
                    <a:pt x="170278" y="293"/>
                  </a:cubicBezTo>
                  <a:cubicBezTo>
                    <a:pt x="177521" y="1842"/>
                    <a:pt x="182126" y="8960"/>
                    <a:pt x="180577" y="16203"/>
                  </a:cubicBezTo>
                  <a:lnTo>
                    <a:pt x="172580" y="53591"/>
                  </a:lnTo>
                  <a:lnTo>
                    <a:pt x="200967" y="53591"/>
                  </a:lnTo>
                  <a:cubicBezTo>
                    <a:pt x="208378" y="53591"/>
                    <a:pt x="214365" y="59578"/>
                    <a:pt x="214365" y="66989"/>
                  </a:cubicBezTo>
                  <a:cubicBezTo>
                    <a:pt x="214365" y="74400"/>
                    <a:pt x="208378" y="80387"/>
                    <a:pt x="200967" y="80387"/>
                  </a:cubicBezTo>
                  <a:lnTo>
                    <a:pt x="166803" y="80387"/>
                  </a:lnTo>
                  <a:lnTo>
                    <a:pt x="155331" y="133978"/>
                  </a:lnTo>
                  <a:lnTo>
                    <a:pt x="183717" y="133978"/>
                  </a:lnTo>
                  <a:cubicBezTo>
                    <a:pt x="191128" y="133978"/>
                    <a:pt x="197115" y="139965"/>
                    <a:pt x="197115" y="147376"/>
                  </a:cubicBezTo>
                  <a:cubicBezTo>
                    <a:pt x="197115" y="154786"/>
                    <a:pt x="191128" y="160774"/>
                    <a:pt x="183717" y="160774"/>
                  </a:cubicBezTo>
                  <a:lnTo>
                    <a:pt x="149553" y="160774"/>
                  </a:lnTo>
                  <a:lnTo>
                    <a:pt x="140342" y="203772"/>
                  </a:lnTo>
                  <a:cubicBezTo>
                    <a:pt x="138793" y="211015"/>
                    <a:pt x="131675" y="215621"/>
                    <a:pt x="124432" y="214072"/>
                  </a:cubicBezTo>
                  <a:cubicBezTo>
                    <a:pt x="117189" y="212523"/>
                    <a:pt x="112583" y="205405"/>
                    <a:pt x="114133" y="198162"/>
                  </a:cubicBezTo>
                  <a:lnTo>
                    <a:pt x="122129" y="160774"/>
                  </a:lnTo>
                  <a:lnTo>
                    <a:pt x="69166" y="160774"/>
                  </a:lnTo>
                  <a:lnTo>
                    <a:pt x="59955" y="203772"/>
                  </a:lnTo>
                  <a:cubicBezTo>
                    <a:pt x="58406" y="211015"/>
                    <a:pt x="51288" y="215621"/>
                    <a:pt x="44045" y="214072"/>
                  </a:cubicBezTo>
                  <a:cubicBezTo>
                    <a:pt x="36802" y="212523"/>
                    <a:pt x="32197" y="205405"/>
                    <a:pt x="33746" y="198162"/>
                  </a:cubicBezTo>
                  <a:lnTo>
                    <a:pt x="41784" y="160774"/>
                  </a:lnTo>
                  <a:lnTo>
                    <a:pt x="13398" y="160774"/>
                  </a:lnTo>
                  <a:cubicBezTo>
                    <a:pt x="5987" y="160774"/>
                    <a:pt x="0" y="154786"/>
                    <a:pt x="0" y="147376"/>
                  </a:cubicBezTo>
                  <a:cubicBezTo>
                    <a:pt x="0" y="139965"/>
                    <a:pt x="5987" y="133978"/>
                    <a:pt x="13398" y="133978"/>
                  </a:cubicBezTo>
                  <a:lnTo>
                    <a:pt x="47562" y="133978"/>
                  </a:lnTo>
                  <a:lnTo>
                    <a:pt x="59034" y="80387"/>
                  </a:lnTo>
                  <a:lnTo>
                    <a:pt x="30647" y="80387"/>
                  </a:lnTo>
                  <a:cubicBezTo>
                    <a:pt x="23237" y="80387"/>
                    <a:pt x="17250" y="74400"/>
                    <a:pt x="17250" y="66989"/>
                  </a:cubicBezTo>
                  <a:cubicBezTo>
                    <a:pt x="17250" y="59578"/>
                    <a:pt x="23237" y="53591"/>
                    <a:pt x="30647" y="53591"/>
                  </a:cubicBezTo>
                  <a:lnTo>
                    <a:pt x="64812" y="53591"/>
                  </a:lnTo>
                  <a:lnTo>
                    <a:pt x="74023" y="10593"/>
                  </a:lnTo>
                  <a:cubicBezTo>
                    <a:pt x="75530" y="3349"/>
                    <a:pt x="82648" y="-1256"/>
                    <a:pt x="89891" y="293"/>
                  </a:cubicBezTo>
                  <a:close/>
                  <a:moveTo>
                    <a:pt x="86416" y="80387"/>
                  </a:moveTo>
                  <a:lnTo>
                    <a:pt x="74944" y="133978"/>
                  </a:lnTo>
                  <a:lnTo>
                    <a:pt x="127907" y="133978"/>
                  </a:lnTo>
                  <a:lnTo>
                    <a:pt x="139379" y="80387"/>
                  </a:lnTo>
                  <a:lnTo>
                    <a:pt x="86416" y="80387"/>
                  </a:ln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11" name="Text 9"/>
            <p:cNvSpPr/>
            <p:nvPr/>
          </p:nvSpPr>
          <p:spPr>
            <a:xfrm>
              <a:off x="1997" y="4276"/>
              <a:ext cx="1425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ISBN检索</a:t>
              </a:r>
              <a:endParaRPr lang="en-US" sz="16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1425" y="4876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通过国际标准书号精确定位</a:t>
              </a:r>
              <a:endParaRPr lang="en-US" sz="160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1200" y="5701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C7A87C">
                <a:alpha val="5098"/>
              </a:srgbClr>
            </a:solidFill>
          </p:spPr>
        </p:sp>
        <p:sp>
          <p:nvSpPr>
            <p:cNvPr id="14" name="Shape 12"/>
            <p:cNvSpPr/>
            <p:nvPr/>
          </p:nvSpPr>
          <p:spPr>
            <a:xfrm>
              <a:off x="1493" y="5983"/>
              <a:ext cx="295" cy="338"/>
            </a:xfrm>
            <a:custGeom>
              <a:avLst/>
              <a:gdLst/>
              <a:ahLst/>
              <a:cxnLst/>
              <a:rect l="l" t="t" r="r" b="b"/>
              <a:pathLst>
                <a:path w="187569" h="214365">
                  <a:moveTo>
                    <a:pt x="160774" y="214365"/>
                  </a:moveTo>
                  <a:lnTo>
                    <a:pt x="40193" y="214365"/>
                  </a:lnTo>
                  <a:cubicBezTo>
                    <a:pt x="18003" y="214365"/>
                    <a:pt x="0" y="196362"/>
                    <a:pt x="0" y="174171"/>
                  </a:cubicBezTo>
                  <a:lnTo>
                    <a:pt x="0" y="40193"/>
                  </a:lnTo>
                  <a:cubicBezTo>
                    <a:pt x="0" y="18003"/>
                    <a:pt x="18003" y="0"/>
                    <a:pt x="40193" y="0"/>
                  </a:cubicBezTo>
                  <a:lnTo>
                    <a:pt x="167473" y="0"/>
                  </a:lnTo>
                  <a:cubicBezTo>
                    <a:pt x="178568" y="0"/>
                    <a:pt x="187569" y="9002"/>
                    <a:pt x="187569" y="20097"/>
                  </a:cubicBezTo>
                  <a:lnTo>
                    <a:pt x="187569" y="140677"/>
                  </a:lnTo>
                  <a:cubicBezTo>
                    <a:pt x="187569" y="149427"/>
                    <a:pt x="181959" y="156880"/>
                    <a:pt x="174171" y="159643"/>
                  </a:cubicBezTo>
                  <a:lnTo>
                    <a:pt x="174171" y="187569"/>
                  </a:lnTo>
                  <a:cubicBezTo>
                    <a:pt x="181582" y="187569"/>
                    <a:pt x="187569" y="193556"/>
                    <a:pt x="187569" y="200967"/>
                  </a:cubicBezTo>
                  <a:cubicBezTo>
                    <a:pt x="187569" y="208378"/>
                    <a:pt x="181582" y="214365"/>
                    <a:pt x="174171" y="214365"/>
                  </a:cubicBezTo>
                  <a:lnTo>
                    <a:pt x="160774" y="214365"/>
                  </a:lnTo>
                  <a:close/>
                  <a:moveTo>
                    <a:pt x="40193" y="160774"/>
                  </a:moveTo>
                  <a:cubicBezTo>
                    <a:pt x="32783" y="160774"/>
                    <a:pt x="26796" y="166761"/>
                    <a:pt x="26796" y="174171"/>
                  </a:cubicBezTo>
                  <a:cubicBezTo>
                    <a:pt x="26796" y="181582"/>
                    <a:pt x="32783" y="187569"/>
                    <a:pt x="40193" y="187569"/>
                  </a:cubicBezTo>
                  <a:lnTo>
                    <a:pt x="147376" y="187569"/>
                  </a:lnTo>
                  <a:lnTo>
                    <a:pt x="147376" y="160774"/>
                  </a:lnTo>
                  <a:lnTo>
                    <a:pt x="40193" y="160774"/>
                  </a:lnTo>
                  <a:close/>
                  <a:moveTo>
                    <a:pt x="53591" y="63640"/>
                  </a:moveTo>
                  <a:cubicBezTo>
                    <a:pt x="53591" y="69208"/>
                    <a:pt x="58071" y="73688"/>
                    <a:pt x="63640" y="73688"/>
                  </a:cubicBezTo>
                  <a:lnTo>
                    <a:pt x="137327" y="73688"/>
                  </a:lnTo>
                  <a:cubicBezTo>
                    <a:pt x="142896" y="73688"/>
                    <a:pt x="147376" y="69208"/>
                    <a:pt x="147376" y="63640"/>
                  </a:cubicBezTo>
                  <a:cubicBezTo>
                    <a:pt x="147376" y="58071"/>
                    <a:pt x="142896" y="53591"/>
                    <a:pt x="137327" y="53591"/>
                  </a:cubicBezTo>
                  <a:lnTo>
                    <a:pt x="63640" y="53591"/>
                  </a:lnTo>
                  <a:cubicBezTo>
                    <a:pt x="58071" y="53591"/>
                    <a:pt x="53591" y="58071"/>
                    <a:pt x="53591" y="63640"/>
                  </a:cubicBezTo>
                  <a:close/>
                  <a:moveTo>
                    <a:pt x="63640" y="93785"/>
                  </a:moveTo>
                  <a:cubicBezTo>
                    <a:pt x="58071" y="93785"/>
                    <a:pt x="53591" y="98265"/>
                    <a:pt x="53591" y="103833"/>
                  </a:cubicBezTo>
                  <a:cubicBezTo>
                    <a:pt x="53591" y="109401"/>
                    <a:pt x="58071" y="113881"/>
                    <a:pt x="63640" y="113881"/>
                  </a:cubicBezTo>
                  <a:lnTo>
                    <a:pt x="137327" y="113881"/>
                  </a:lnTo>
                  <a:cubicBezTo>
                    <a:pt x="142896" y="113881"/>
                    <a:pt x="147376" y="109401"/>
                    <a:pt x="147376" y="103833"/>
                  </a:cubicBezTo>
                  <a:cubicBezTo>
                    <a:pt x="147376" y="98265"/>
                    <a:pt x="142896" y="93785"/>
                    <a:pt x="137327" y="93785"/>
                  </a:cubicBezTo>
                  <a:lnTo>
                    <a:pt x="63640" y="93785"/>
                  </a:ln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15" name="Text 13"/>
            <p:cNvSpPr/>
            <p:nvPr/>
          </p:nvSpPr>
          <p:spPr>
            <a:xfrm>
              <a:off x="1997" y="5926"/>
              <a:ext cx="13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书名检索</a:t>
              </a:r>
              <a:endParaRPr lang="en-US" sz="16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1425" y="6527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支持模糊匹配,快速查找图书</a:t>
              </a:r>
              <a:endParaRPr lang="en-US" sz="160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1200" y="7352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8D7B6D">
                <a:alpha val="5098"/>
              </a:srgbClr>
            </a:solidFill>
          </p:spPr>
        </p:sp>
        <p:sp>
          <p:nvSpPr>
            <p:cNvPr id="18" name="Shape 16"/>
            <p:cNvSpPr/>
            <p:nvPr/>
          </p:nvSpPr>
          <p:spPr>
            <a:xfrm>
              <a:off x="1430" y="7633"/>
              <a:ext cx="422" cy="338"/>
            </a:xfrm>
            <a:custGeom>
              <a:avLst/>
              <a:gdLst/>
              <a:ahLst/>
              <a:cxnLst/>
              <a:rect l="l" t="t" r="r" b="b"/>
              <a:pathLst>
                <a:path w="267956" h="214365">
                  <a:moveTo>
                    <a:pt x="107224" y="103833"/>
                  </a:moveTo>
                  <a:cubicBezTo>
                    <a:pt x="134953" y="103833"/>
                    <a:pt x="157466" y="81320"/>
                    <a:pt x="157466" y="53591"/>
                  </a:cubicBezTo>
                  <a:cubicBezTo>
                    <a:pt x="157466" y="25862"/>
                    <a:pt x="134953" y="3349"/>
                    <a:pt x="107224" y="3349"/>
                  </a:cubicBezTo>
                  <a:cubicBezTo>
                    <a:pt x="79495" y="3349"/>
                    <a:pt x="56983" y="25862"/>
                    <a:pt x="56983" y="53591"/>
                  </a:cubicBezTo>
                  <a:cubicBezTo>
                    <a:pt x="56983" y="81320"/>
                    <a:pt x="79495" y="103833"/>
                    <a:pt x="107224" y="103833"/>
                  </a:cubicBezTo>
                  <a:close/>
                  <a:moveTo>
                    <a:pt x="94789" y="127279"/>
                  </a:moveTo>
                  <a:cubicBezTo>
                    <a:pt x="53549" y="127279"/>
                    <a:pt x="20139" y="160690"/>
                    <a:pt x="20139" y="201930"/>
                  </a:cubicBezTo>
                  <a:cubicBezTo>
                    <a:pt x="20139" y="208796"/>
                    <a:pt x="25707" y="214365"/>
                    <a:pt x="32573" y="214365"/>
                  </a:cubicBezTo>
                  <a:lnTo>
                    <a:pt x="114844" y="214365"/>
                  </a:lnTo>
                  <a:lnTo>
                    <a:pt x="119408" y="191547"/>
                  </a:lnTo>
                  <a:cubicBezTo>
                    <a:pt x="121208" y="182461"/>
                    <a:pt x="125688" y="174130"/>
                    <a:pt x="132220" y="167598"/>
                  </a:cubicBezTo>
                  <a:lnTo>
                    <a:pt x="160397" y="139421"/>
                  </a:lnTo>
                  <a:cubicBezTo>
                    <a:pt x="148674" y="131759"/>
                    <a:pt x="134690" y="127321"/>
                    <a:pt x="119617" y="127321"/>
                  </a:cubicBezTo>
                  <a:lnTo>
                    <a:pt x="94748" y="127321"/>
                  </a:lnTo>
                  <a:close/>
                  <a:moveTo>
                    <a:pt x="139128" y="195482"/>
                  </a:moveTo>
                  <a:lnTo>
                    <a:pt x="134145" y="220436"/>
                  </a:lnTo>
                  <a:cubicBezTo>
                    <a:pt x="134062" y="220813"/>
                    <a:pt x="134020" y="221231"/>
                    <a:pt x="134020" y="221650"/>
                  </a:cubicBezTo>
                  <a:cubicBezTo>
                    <a:pt x="134020" y="224999"/>
                    <a:pt x="136741" y="227763"/>
                    <a:pt x="140133" y="227763"/>
                  </a:cubicBezTo>
                  <a:cubicBezTo>
                    <a:pt x="140551" y="227763"/>
                    <a:pt x="140928" y="227721"/>
                    <a:pt x="141347" y="227637"/>
                  </a:cubicBezTo>
                  <a:lnTo>
                    <a:pt x="166300" y="222655"/>
                  </a:lnTo>
                  <a:cubicBezTo>
                    <a:pt x="171492" y="221608"/>
                    <a:pt x="176265" y="219054"/>
                    <a:pt x="179991" y="215328"/>
                  </a:cubicBezTo>
                  <a:lnTo>
                    <a:pt x="229772" y="165547"/>
                  </a:lnTo>
                  <a:lnTo>
                    <a:pt x="196278" y="132052"/>
                  </a:lnTo>
                  <a:lnTo>
                    <a:pt x="146497" y="181833"/>
                  </a:lnTo>
                  <a:cubicBezTo>
                    <a:pt x="142770" y="185560"/>
                    <a:pt x="140216" y="190333"/>
                    <a:pt x="139170" y="195524"/>
                  </a:cubicBezTo>
                  <a:close/>
                  <a:moveTo>
                    <a:pt x="251251" y="143985"/>
                  </a:moveTo>
                  <a:cubicBezTo>
                    <a:pt x="260504" y="134732"/>
                    <a:pt x="260504" y="119743"/>
                    <a:pt x="251251" y="110490"/>
                  </a:cubicBezTo>
                  <a:cubicBezTo>
                    <a:pt x="241998" y="101237"/>
                    <a:pt x="227009" y="101237"/>
                    <a:pt x="217756" y="110490"/>
                  </a:cubicBezTo>
                  <a:lnTo>
                    <a:pt x="205698" y="122548"/>
                  </a:lnTo>
                  <a:lnTo>
                    <a:pt x="239193" y="156043"/>
                  </a:lnTo>
                  <a:lnTo>
                    <a:pt x="251251" y="143985"/>
                  </a:lnTo>
                  <a:close/>
                </a:path>
              </a:pathLst>
            </a:custGeom>
            <a:solidFill>
              <a:srgbClr val="8D7B6D"/>
            </a:solidFill>
          </p:spPr>
        </p:sp>
        <p:sp>
          <p:nvSpPr>
            <p:cNvPr id="19" name="Text 17"/>
            <p:cNvSpPr/>
            <p:nvPr/>
          </p:nvSpPr>
          <p:spPr>
            <a:xfrm>
              <a:off x="1997" y="7577"/>
              <a:ext cx="13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作者检索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1425" y="8177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按作者名搜索相关作品集</a:t>
              </a:r>
              <a:endParaRPr lang="en-US" sz="1600" dirty="0"/>
            </a:p>
          </p:txBody>
        </p:sp>
      </p:grpSp>
      <p:sp>
        <p:nvSpPr>
          <p:cNvPr id="22" name="Text 20"/>
          <p:cNvSpPr/>
          <p:nvPr/>
        </p:nvSpPr>
        <p:spPr>
          <a:xfrm>
            <a:off x="619276" y="8098227"/>
            <a:ext cx="4656481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响应时间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9730" y="8479320"/>
            <a:ext cx="4775572" cy="4763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grpSp>
        <p:nvGrpSpPr>
          <p:cNvPr id="84" name="组合 83"/>
          <p:cNvGrpSpPr/>
          <p:nvPr/>
        </p:nvGrpSpPr>
        <p:grpSpPr>
          <a:xfrm>
            <a:off x="10041259" y="1320800"/>
            <a:ext cx="5803896" cy="3406140"/>
            <a:chOff x="7128" y="2795"/>
            <a:chExt cx="9140" cy="5995"/>
          </a:xfrm>
        </p:grpSpPr>
        <p:sp>
          <p:nvSpPr>
            <p:cNvPr id="24" name="Shape 22"/>
            <p:cNvSpPr/>
            <p:nvPr/>
          </p:nvSpPr>
          <p:spPr>
            <a:xfrm>
              <a:off x="8385" y="2795"/>
              <a:ext cx="7746" cy="5509"/>
            </a:xfrm>
            <a:custGeom>
              <a:avLst/>
              <a:gdLst/>
              <a:ahLst/>
              <a:cxnLst/>
              <a:rect l="l" t="t" r="r" b="b"/>
              <a:pathLst>
                <a:path w="4918482" h="4156296">
                  <a:moveTo>
                    <a:pt x="142893" y="0"/>
                  </a:moveTo>
                  <a:lnTo>
                    <a:pt x="4775589" y="0"/>
                  </a:lnTo>
                  <a:cubicBezTo>
                    <a:pt x="4854506" y="0"/>
                    <a:pt x="4918482" y="63976"/>
                    <a:pt x="4918482" y="142893"/>
                  </a:cubicBezTo>
                  <a:lnTo>
                    <a:pt x="4918482" y="4013403"/>
                  </a:lnTo>
                  <a:cubicBezTo>
                    <a:pt x="4918482" y="4092320"/>
                    <a:pt x="4854506" y="4156296"/>
                    <a:pt x="4775589" y="4156296"/>
                  </a:cubicBezTo>
                  <a:lnTo>
                    <a:pt x="142893" y="4156296"/>
                  </a:lnTo>
                  <a:cubicBezTo>
                    <a:pt x="63976" y="4156296"/>
                    <a:pt x="0" y="4092320"/>
                    <a:pt x="0" y="4013403"/>
                  </a:cubicBezTo>
                  <a:lnTo>
                    <a:pt x="0" y="142893"/>
                  </a:lnTo>
                  <a:cubicBezTo>
                    <a:pt x="0" y="63976"/>
                    <a:pt x="63976" y="0"/>
                    <a:pt x="142893" y="0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C7A87C">
                  <a:alpha val="30196"/>
                </a:srgbClr>
              </a:solidFill>
              <a:prstDash val="soli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" name="Text 23"/>
            <p:cNvSpPr/>
            <p:nvPr/>
          </p:nvSpPr>
          <p:spPr>
            <a:xfrm>
              <a:off x="7128" y="3350"/>
              <a:ext cx="7183" cy="6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225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详情查看</a:t>
              </a:r>
              <a:endParaRPr lang="zh-CN" altLang="en-US" sz="225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9561" y="4326"/>
              <a:ext cx="5308" cy="675"/>
            </a:xfrm>
            <a:prstGeom prst="rect">
              <a:avLst/>
            </a:prstGeom>
            <a:noFill/>
          </p:spPr>
          <p:txBody>
            <a:bodyPr wrap="square" lIns="95273" tIns="95273" rIns="95273" bIns="95273" rtlCol="0" anchor="ctr"/>
            <a:lstStyle/>
            <a:p>
              <a:pPr>
                <a:lnSpc>
                  <a:spcPct val="120000"/>
                </a:lnSpc>
              </a:pPr>
              <a:endParaRPr lang="en-US" sz="1600" dirty="0"/>
            </a:p>
          </p:txBody>
        </p:sp>
        <p:sp>
          <p:nvSpPr>
            <p:cNvPr id="30" name="Text 28"/>
            <p:cNvSpPr/>
            <p:nvPr/>
          </p:nvSpPr>
          <p:spPr>
            <a:xfrm>
              <a:off x="14920" y="4326"/>
              <a:ext cx="1257" cy="694"/>
            </a:xfrm>
            <a:prstGeom prst="rect">
              <a:avLst/>
            </a:prstGeom>
            <a:noFill/>
          </p:spPr>
          <p:txBody>
            <a:bodyPr wrap="square" lIns="190547" tIns="95273" rIns="190547" bIns="95273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搜索</a:t>
              </a:r>
              <a:endParaRPr lang="en-US" sz="1600" dirty="0"/>
            </a:p>
          </p:txBody>
        </p:sp>
        <p:sp>
          <p:nvSpPr>
            <p:cNvPr id="34" name="Text 32"/>
            <p:cNvSpPr/>
            <p:nvPr/>
          </p:nvSpPr>
          <p:spPr>
            <a:xfrm>
              <a:off x="10045" y="6352"/>
              <a:ext cx="1969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en-US" sz="1600" dirty="0"/>
            </a:p>
          </p:txBody>
        </p:sp>
        <p:sp>
          <p:nvSpPr>
            <p:cNvPr id="36" name="Text 34"/>
            <p:cNvSpPr/>
            <p:nvPr/>
          </p:nvSpPr>
          <p:spPr>
            <a:xfrm>
              <a:off x="15011" y="6314"/>
              <a:ext cx="1257" cy="525"/>
            </a:xfrm>
            <a:prstGeom prst="rect">
              <a:avLst/>
            </a:prstGeom>
            <a:noFill/>
          </p:spPr>
          <p:txBody>
            <a:bodyPr wrap="square" lIns="95273" tIns="47637" rIns="95273" bIns="47637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库: 5</a:t>
              </a:r>
              <a:endParaRPr lang="en-US" sz="1600" dirty="0"/>
            </a:p>
          </p:txBody>
        </p:sp>
        <p:sp>
          <p:nvSpPr>
            <p:cNvPr id="39" name="Text 37"/>
            <p:cNvSpPr/>
            <p:nvPr/>
          </p:nvSpPr>
          <p:spPr>
            <a:xfrm>
              <a:off x="10045" y="7327"/>
              <a:ext cx="2851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10045" y="8302"/>
              <a:ext cx="13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5004" y="8265"/>
              <a:ext cx="1257" cy="525"/>
            </a:xfrm>
            <a:prstGeom prst="rect">
              <a:avLst/>
            </a:prstGeom>
            <a:noFill/>
          </p:spPr>
          <p:txBody>
            <a:bodyPr wrap="square" lIns="95273" tIns="47637" rIns="95273" bIns="47637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F8F5F1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存: 0</a:t>
              </a:r>
              <a:endParaRPr 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942320" y="2247265"/>
            <a:ext cx="4530864" cy="1648460"/>
            <a:chOff x="8910" y="12228"/>
            <a:chExt cx="8765" cy="2596"/>
          </a:xfrm>
        </p:grpSpPr>
        <p:sp>
          <p:nvSpPr>
            <p:cNvPr id="47" name="Shape 45"/>
            <p:cNvSpPr/>
            <p:nvPr/>
          </p:nvSpPr>
          <p:spPr>
            <a:xfrm>
              <a:off x="8910" y="12228"/>
              <a:ext cx="8765" cy="2596"/>
            </a:xfrm>
            <a:custGeom>
              <a:avLst/>
              <a:gdLst/>
              <a:ahLst/>
              <a:cxnLst/>
              <a:rect l="l" t="t" r="r" b="b"/>
              <a:pathLst>
                <a:path w="4942300" h="1381462">
                  <a:moveTo>
                    <a:pt x="142912" y="0"/>
                  </a:moveTo>
                  <a:lnTo>
                    <a:pt x="4799388" y="0"/>
                  </a:lnTo>
                  <a:cubicBezTo>
                    <a:pt x="4878264" y="0"/>
                    <a:pt x="4942300" y="64037"/>
                    <a:pt x="4942300" y="142912"/>
                  </a:cubicBezTo>
                  <a:lnTo>
                    <a:pt x="4942300" y="1238550"/>
                  </a:lnTo>
                  <a:cubicBezTo>
                    <a:pt x="4942300" y="1317478"/>
                    <a:pt x="4878316" y="1381462"/>
                    <a:pt x="4799388" y="1381462"/>
                  </a:cubicBezTo>
                  <a:lnTo>
                    <a:pt x="142912" y="1381462"/>
                  </a:lnTo>
                  <a:cubicBezTo>
                    <a:pt x="64037" y="1381462"/>
                    <a:pt x="0" y="1317425"/>
                    <a:pt x="0" y="1238550"/>
                  </a:cubicBezTo>
                  <a:lnTo>
                    <a:pt x="0" y="142912"/>
                  </a:lnTo>
                  <a:cubicBezTo>
                    <a:pt x="0" y="64037"/>
                    <a:pt x="64037" y="0"/>
                    <a:pt x="142912" y="0"/>
                  </a:cubicBezTo>
                  <a:close/>
                </a:path>
              </a:pathLst>
            </a:custGeom>
            <a:solidFill>
              <a:srgbClr val="C7A87C">
                <a:alpha val="10196"/>
              </a:srgb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48" name="Shape 46"/>
            <p:cNvSpPr/>
            <p:nvPr/>
          </p:nvSpPr>
          <p:spPr>
            <a:xfrm>
              <a:off x="9257" y="12603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238183" h="238183">
                  <a:moveTo>
                    <a:pt x="119092" y="238183"/>
                  </a:moveTo>
                  <a:cubicBezTo>
                    <a:pt x="184820" y="238183"/>
                    <a:pt x="238183" y="184820"/>
                    <a:pt x="238183" y="119092"/>
                  </a:cubicBezTo>
                  <a:cubicBezTo>
                    <a:pt x="238183" y="53363"/>
                    <a:pt x="184820" y="0"/>
                    <a:pt x="119092" y="0"/>
                  </a:cubicBezTo>
                  <a:cubicBezTo>
                    <a:pt x="53363" y="0"/>
                    <a:pt x="0" y="53363"/>
                    <a:pt x="0" y="119092"/>
                  </a:cubicBezTo>
                  <a:cubicBezTo>
                    <a:pt x="0" y="184820"/>
                    <a:pt x="53363" y="238183"/>
                    <a:pt x="119092" y="238183"/>
                  </a:cubicBezTo>
                  <a:close/>
                  <a:moveTo>
                    <a:pt x="104205" y="74432"/>
                  </a:moveTo>
                  <a:cubicBezTo>
                    <a:pt x="104205" y="66216"/>
                    <a:pt x="110876" y="59546"/>
                    <a:pt x="119092" y="59546"/>
                  </a:cubicBezTo>
                  <a:cubicBezTo>
                    <a:pt x="127308" y="59546"/>
                    <a:pt x="133978" y="66216"/>
                    <a:pt x="133978" y="74432"/>
                  </a:cubicBezTo>
                  <a:cubicBezTo>
                    <a:pt x="133978" y="82648"/>
                    <a:pt x="127308" y="89319"/>
                    <a:pt x="119092" y="89319"/>
                  </a:cubicBezTo>
                  <a:cubicBezTo>
                    <a:pt x="110876" y="89319"/>
                    <a:pt x="104205" y="82648"/>
                    <a:pt x="104205" y="74432"/>
                  </a:cubicBezTo>
                  <a:close/>
                  <a:moveTo>
                    <a:pt x="100484" y="104205"/>
                  </a:moveTo>
                  <a:lnTo>
                    <a:pt x="122813" y="104205"/>
                  </a:lnTo>
                  <a:cubicBezTo>
                    <a:pt x="129000" y="104205"/>
                    <a:pt x="133978" y="109183"/>
                    <a:pt x="133978" y="115370"/>
                  </a:cubicBezTo>
                  <a:lnTo>
                    <a:pt x="133978" y="156308"/>
                  </a:lnTo>
                  <a:lnTo>
                    <a:pt x="137700" y="156308"/>
                  </a:lnTo>
                  <a:cubicBezTo>
                    <a:pt x="143887" y="156308"/>
                    <a:pt x="148864" y="161285"/>
                    <a:pt x="148864" y="167473"/>
                  </a:cubicBezTo>
                  <a:cubicBezTo>
                    <a:pt x="148864" y="173660"/>
                    <a:pt x="143887" y="178637"/>
                    <a:pt x="137700" y="178637"/>
                  </a:cubicBezTo>
                  <a:lnTo>
                    <a:pt x="100484" y="178637"/>
                  </a:lnTo>
                  <a:cubicBezTo>
                    <a:pt x="94296" y="178637"/>
                    <a:pt x="89319" y="173660"/>
                    <a:pt x="89319" y="167473"/>
                  </a:cubicBezTo>
                  <a:cubicBezTo>
                    <a:pt x="89319" y="161285"/>
                    <a:pt x="94296" y="156308"/>
                    <a:pt x="100484" y="156308"/>
                  </a:cubicBezTo>
                  <a:lnTo>
                    <a:pt x="111648" y="156308"/>
                  </a:lnTo>
                  <a:lnTo>
                    <a:pt x="111648" y="126535"/>
                  </a:lnTo>
                  <a:lnTo>
                    <a:pt x="100484" y="126535"/>
                  </a:lnTo>
                  <a:cubicBezTo>
                    <a:pt x="94296" y="126535"/>
                    <a:pt x="89319" y="121557"/>
                    <a:pt x="89319" y="115370"/>
                  </a:cubicBezTo>
                  <a:cubicBezTo>
                    <a:pt x="89319" y="109183"/>
                    <a:pt x="94296" y="104205"/>
                    <a:pt x="100484" y="104205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49" name="Text 47"/>
            <p:cNvSpPr/>
            <p:nvPr/>
          </p:nvSpPr>
          <p:spPr>
            <a:xfrm>
              <a:off x="9904" y="12528"/>
              <a:ext cx="2521" cy="52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en-US" sz="1600" dirty="0"/>
            </a:p>
          </p:txBody>
        </p:sp>
        <p:sp>
          <p:nvSpPr>
            <p:cNvPr id="50" name="Text 48"/>
            <p:cNvSpPr/>
            <p:nvPr/>
          </p:nvSpPr>
          <p:spPr>
            <a:xfrm>
              <a:off x="9903" y="12426"/>
              <a:ext cx="6773" cy="180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70000"/>
                </a:lnSpc>
              </a:pPr>
              <a:r>
                <a:rPr lang="en-US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点击"详情信息"按钮,弹窗展示图书完整信息,包括封面、作者、ISBN、简介等</a:t>
              </a:r>
              <a:endParaRPr lang="en-US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88925" y="1247140"/>
            <a:ext cx="4918710" cy="4048760"/>
            <a:chOff x="17108" y="2776"/>
            <a:chExt cx="7746" cy="6376"/>
          </a:xfrm>
        </p:grpSpPr>
        <p:sp>
          <p:nvSpPr>
            <p:cNvPr id="51" name="Shape 49"/>
            <p:cNvSpPr/>
            <p:nvPr/>
          </p:nvSpPr>
          <p:spPr>
            <a:xfrm>
              <a:off x="17108" y="2776"/>
              <a:ext cx="7746" cy="6377"/>
            </a:xfrm>
            <a:custGeom>
              <a:avLst/>
              <a:gdLst/>
              <a:ahLst/>
              <a:cxnLst/>
              <a:rect l="l" t="t" r="r" b="b"/>
              <a:pathLst>
                <a:path w="4918482" h="4049114">
                  <a:moveTo>
                    <a:pt x="47637" y="0"/>
                  </a:moveTo>
                  <a:lnTo>
                    <a:pt x="4775589" y="0"/>
                  </a:lnTo>
                  <a:cubicBezTo>
                    <a:pt x="4854507" y="0"/>
                    <a:pt x="4918482" y="63975"/>
                    <a:pt x="4918482" y="142893"/>
                  </a:cubicBezTo>
                  <a:lnTo>
                    <a:pt x="4918482" y="3906220"/>
                  </a:lnTo>
                  <a:cubicBezTo>
                    <a:pt x="4918482" y="3985138"/>
                    <a:pt x="4854507" y="4049114"/>
                    <a:pt x="4775589" y="4049114"/>
                  </a:cubicBezTo>
                  <a:lnTo>
                    <a:pt x="47637" y="4049114"/>
                  </a:lnTo>
                  <a:cubicBezTo>
                    <a:pt x="21328" y="4049114"/>
                    <a:pt x="0" y="4027786"/>
                    <a:pt x="0" y="4001477"/>
                  </a:cubicBezTo>
                  <a:lnTo>
                    <a:pt x="0" y="47637"/>
                  </a:lnTo>
                  <a:cubicBezTo>
                    <a:pt x="0" y="21345"/>
                    <a:pt x="21345" y="0"/>
                    <a:pt x="476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Shape 50"/>
            <p:cNvSpPr/>
            <p:nvPr/>
          </p:nvSpPr>
          <p:spPr>
            <a:xfrm>
              <a:off x="17108" y="2776"/>
              <a:ext cx="75" cy="6377"/>
            </a:xfrm>
            <a:custGeom>
              <a:avLst/>
              <a:gdLst/>
              <a:ahLst/>
              <a:cxnLst/>
              <a:rect l="l" t="t" r="r" b="b"/>
              <a:pathLst>
                <a:path w="47637" h="4049114">
                  <a:moveTo>
                    <a:pt x="47637" y="0"/>
                  </a:moveTo>
                  <a:lnTo>
                    <a:pt x="47637" y="0"/>
                  </a:lnTo>
                  <a:lnTo>
                    <a:pt x="47637" y="4049114"/>
                  </a:lnTo>
                  <a:lnTo>
                    <a:pt x="47637" y="4049114"/>
                  </a:lnTo>
                  <a:cubicBezTo>
                    <a:pt x="21328" y="4049114"/>
                    <a:pt x="0" y="4027786"/>
                    <a:pt x="0" y="4001477"/>
                  </a:cubicBezTo>
                  <a:lnTo>
                    <a:pt x="0" y="47637"/>
                  </a:lnTo>
                  <a:cubicBezTo>
                    <a:pt x="0" y="21345"/>
                    <a:pt x="21345" y="0"/>
                    <a:pt x="47637" y="0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53" name="Shape 51"/>
            <p:cNvSpPr/>
            <p:nvPr/>
          </p:nvSpPr>
          <p:spPr>
            <a:xfrm>
              <a:off x="17549" y="3226"/>
              <a:ext cx="506" cy="450"/>
            </a:xfrm>
            <a:custGeom>
              <a:avLst/>
              <a:gdLst/>
              <a:ahLst/>
              <a:cxnLst/>
              <a:rect l="l" t="t" r="r" b="b"/>
              <a:pathLst>
                <a:path w="321547" h="285820">
                  <a:moveTo>
                    <a:pt x="172776" y="-10551"/>
                  </a:moveTo>
                  <a:cubicBezTo>
                    <a:pt x="170487" y="-15017"/>
                    <a:pt x="165854" y="-17864"/>
                    <a:pt x="160829" y="-17864"/>
                  </a:cubicBezTo>
                  <a:cubicBezTo>
                    <a:pt x="155805" y="-17864"/>
                    <a:pt x="151172" y="-15017"/>
                    <a:pt x="148883" y="-10551"/>
                  </a:cubicBezTo>
                  <a:lnTo>
                    <a:pt x="107796" y="69948"/>
                  </a:lnTo>
                  <a:lnTo>
                    <a:pt x="18534" y="84127"/>
                  </a:lnTo>
                  <a:cubicBezTo>
                    <a:pt x="13565" y="84909"/>
                    <a:pt x="9434" y="88425"/>
                    <a:pt x="7871" y="93226"/>
                  </a:cubicBezTo>
                  <a:cubicBezTo>
                    <a:pt x="6308" y="98027"/>
                    <a:pt x="7592" y="103275"/>
                    <a:pt x="11109" y="106847"/>
                  </a:cubicBezTo>
                  <a:lnTo>
                    <a:pt x="74972" y="170766"/>
                  </a:lnTo>
                  <a:lnTo>
                    <a:pt x="60904" y="260029"/>
                  </a:lnTo>
                  <a:cubicBezTo>
                    <a:pt x="60123" y="264997"/>
                    <a:pt x="62188" y="270022"/>
                    <a:pt x="66263" y="272980"/>
                  </a:cubicBezTo>
                  <a:cubicBezTo>
                    <a:pt x="70338" y="275939"/>
                    <a:pt x="75698" y="276385"/>
                    <a:pt x="80219" y="274097"/>
                  </a:cubicBezTo>
                  <a:lnTo>
                    <a:pt x="160829" y="233122"/>
                  </a:lnTo>
                  <a:lnTo>
                    <a:pt x="241384" y="274097"/>
                  </a:lnTo>
                  <a:cubicBezTo>
                    <a:pt x="245850" y="276385"/>
                    <a:pt x="251265" y="275939"/>
                    <a:pt x="255340" y="272980"/>
                  </a:cubicBezTo>
                  <a:cubicBezTo>
                    <a:pt x="259415" y="270022"/>
                    <a:pt x="261480" y="265053"/>
                    <a:pt x="260699" y="260029"/>
                  </a:cubicBezTo>
                  <a:lnTo>
                    <a:pt x="246575" y="170766"/>
                  </a:lnTo>
                  <a:lnTo>
                    <a:pt x="310438" y="106847"/>
                  </a:lnTo>
                  <a:cubicBezTo>
                    <a:pt x="314011" y="103275"/>
                    <a:pt x="315239" y="98027"/>
                    <a:pt x="313676" y="93226"/>
                  </a:cubicBezTo>
                  <a:cubicBezTo>
                    <a:pt x="312113" y="88425"/>
                    <a:pt x="308038" y="84909"/>
                    <a:pt x="303014" y="84127"/>
                  </a:cubicBezTo>
                  <a:lnTo>
                    <a:pt x="213807" y="69948"/>
                  </a:lnTo>
                  <a:lnTo>
                    <a:pt x="172776" y="-10551"/>
                  </a:ln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54" name="Text 52"/>
            <p:cNvSpPr/>
            <p:nvPr/>
          </p:nvSpPr>
          <p:spPr>
            <a:xfrm>
              <a:off x="18084" y="3151"/>
              <a:ext cx="6620" cy="6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zh-CN" altLang="en-US" sz="225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图书信息界面</a:t>
              </a:r>
              <a:endParaRPr lang="zh-CN" altLang="en-US" sz="225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endParaRPr>
            </a:p>
          </p:txBody>
        </p:sp>
        <p:sp>
          <p:nvSpPr>
            <p:cNvPr id="55" name="Shape 53"/>
            <p:cNvSpPr/>
            <p:nvPr/>
          </p:nvSpPr>
          <p:spPr>
            <a:xfrm>
              <a:off x="17521" y="4051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3A4F6A">
                <a:alpha val="5098"/>
              </a:srgbClr>
            </a:solidFill>
          </p:spPr>
        </p:sp>
        <p:sp>
          <p:nvSpPr>
            <p:cNvPr id="56" name="Shape 54"/>
            <p:cNvSpPr/>
            <p:nvPr/>
          </p:nvSpPr>
          <p:spPr>
            <a:xfrm>
              <a:off x="17814" y="4332"/>
              <a:ext cx="295" cy="338"/>
            </a:xfrm>
            <a:custGeom>
              <a:avLst/>
              <a:gdLst/>
              <a:ahLst/>
              <a:cxnLst/>
              <a:rect l="l" t="t" r="r" b="b"/>
              <a:pathLst>
                <a:path w="187569" h="214365">
                  <a:moveTo>
                    <a:pt x="141849" y="-4145"/>
                  </a:moveTo>
                  <a:cubicBezTo>
                    <a:pt x="146832" y="-544"/>
                    <a:pt x="148674" y="5987"/>
                    <a:pt x="146413" y="11681"/>
                  </a:cubicBezTo>
                  <a:lnTo>
                    <a:pt x="113588" y="93785"/>
                  </a:lnTo>
                  <a:lnTo>
                    <a:pt x="174171" y="93785"/>
                  </a:lnTo>
                  <a:cubicBezTo>
                    <a:pt x="179824" y="93785"/>
                    <a:pt x="184848" y="97302"/>
                    <a:pt x="186774" y="102619"/>
                  </a:cubicBezTo>
                  <a:cubicBezTo>
                    <a:pt x="188700" y="107936"/>
                    <a:pt x="187067" y="113881"/>
                    <a:pt x="182754" y="117482"/>
                  </a:cubicBezTo>
                  <a:lnTo>
                    <a:pt x="62174" y="217965"/>
                  </a:lnTo>
                  <a:cubicBezTo>
                    <a:pt x="57443" y="221901"/>
                    <a:pt x="50702" y="222110"/>
                    <a:pt x="45720" y="218510"/>
                  </a:cubicBezTo>
                  <a:cubicBezTo>
                    <a:pt x="40738" y="214909"/>
                    <a:pt x="38895" y="208378"/>
                    <a:pt x="41156" y="202684"/>
                  </a:cubicBezTo>
                  <a:lnTo>
                    <a:pt x="73981" y="120580"/>
                  </a:lnTo>
                  <a:lnTo>
                    <a:pt x="13398" y="120580"/>
                  </a:lnTo>
                  <a:cubicBezTo>
                    <a:pt x="7746" y="120580"/>
                    <a:pt x="2721" y="117063"/>
                    <a:pt x="795" y="111746"/>
                  </a:cubicBezTo>
                  <a:cubicBezTo>
                    <a:pt x="-1130" y="106429"/>
                    <a:pt x="502" y="100484"/>
                    <a:pt x="4815" y="96883"/>
                  </a:cubicBezTo>
                  <a:lnTo>
                    <a:pt x="125395" y="-3601"/>
                  </a:lnTo>
                  <a:cubicBezTo>
                    <a:pt x="130126" y="-7536"/>
                    <a:pt x="136867" y="-7746"/>
                    <a:pt x="141849" y="-4145"/>
                  </a:cubicBezTo>
                  <a:close/>
                </a:path>
              </a:pathLst>
            </a:custGeom>
            <a:solidFill>
              <a:srgbClr val="3A4F6A"/>
            </a:solidFill>
          </p:spPr>
        </p:sp>
        <p:sp>
          <p:nvSpPr>
            <p:cNvPr id="57" name="Text 55"/>
            <p:cNvSpPr/>
            <p:nvPr/>
          </p:nvSpPr>
          <p:spPr>
            <a:xfrm>
              <a:off x="18318" y="4276"/>
              <a:ext cx="19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实时库存显示</a:t>
              </a:r>
              <a:endParaRPr lang="en-US" sz="1600" dirty="0"/>
            </a:p>
          </p:txBody>
        </p:sp>
        <p:sp>
          <p:nvSpPr>
            <p:cNvPr id="58" name="Text 56"/>
            <p:cNvSpPr/>
            <p:nvPr/>
          </p:nvSpPr>
          <p:spPr>
            <a:xfrm>
              <a:off x="17746" y="4876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直观展示可借阅数量,避免空借</a:t>
              </a:r>
              <a:endParaRPr lang="en-US" sz="1600" dirty="0"/>
            </a:p>
          </p:txBody>
        </p:sp>
        <p:sp>
          <p:nvSpPr>
            <p:cNvPr id="59" name="Shape 57"/>
            <p:cNvSpPr/>
            <p:nvPr/>
          </p:nvSpPr>
          <p:spPr>
            <a:xfrm>
              <a:off x="17521" y="5701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C7A87C">
                <a:alpha val="5098"/>
              </a:srgbClr>
            </a:solidFill>
          </p:spPr>
        </p:sp>
        <p:sp>
          <p:nvSpPr>
            <p:cNvPr id="60" name="Shape 58"/>
            <p:cNvSpPr/>
            <p:nvPr/>
          </p:nvSpPr>
          <p:spPr>
            <a:xfrm>
              <a:off x="17835" y="5983"/>
              <a:ext cx="253" cy="338"/>
            </a:xfrm>
            <a:custGeom>
              <a:avLst/>
              <a:gdLst/>
              <a:ahLst/>
              <a:cxnLst/>
              <a:rect l="l" t="t" r="r" b="b"/>
              <a:pathLst>
                <a:path w="160774" h="214365">
                  <a:moveTo>
                    <a:pt x="6699" y="26796"/>
                  </a:moveTo>
                  <a:cubicBezTo>
                    <a:pt x="6699" y="12016"/>
                    <a:pt x="18715" y="0"/>
                    <a:pt x="33495" y="0"/>
                  </a:cubicBezTo>
                  <a:lnTo>
                    <a:pt x="127279" y="0"/>
                  </a:lnTo>
                  <a:cubicBezTo>
                    <a:pt x="142059" y="0"/>
                    <a:pt x="154075" y="12016"/>
                    <a:pt x="154075" y="26796"/>
                  </a:cubicBezTo>
                  <a:lnTo>
                    <a:pt x="154075" y="187569"/>
                  </a:lnTo>
                  <a:cubicBezTo>
                    <a:pt x="154075" y="202349"/>
                    <a:pt x="142059" y="214365"/>
                    <a:pt x="127279" y="214365"/>
                  </a:cubicBezTo>
                  <a:lnTo>
                    <a:pt x="33495" y="214365"/>
                  </a:lnTo>
                  <a:cubicBezTo>
                    <a:pt x="18715" y="214365"/>
                    <a:pt x="6699" y="202349"/>
                    <a:pt x="6699" y="187569"/>
                  </a:cubicBezTo>
                  <a:lnTo>
                    <a:pt x="6699" y="26796"/>
                  </a:lnTo>
                  <a:close/>
                  <a:moveTo>
                    <a:pt x="33495" y="26796"/>
                  </a:moveTo>
                  <a:lnTo>
                    <a:pt x="33495" y="154075"/>
                  </a:lnTo>
                  <a:lnTo>
                    <a:pt x="127279" y="154075"/>
                  </a:lnTo>
                  <a:lnTo>
                    <a:pt x="127279" y="26796"/>
                  </a:lnTo>
                  <a:lnTo>
                    <a:pt x="33495" y="26796"/>
                  </a:lnTo>
                  <a:close/>
                  <a:moveTo>
                    <a:pt x="80387" y="197618"/>
                  </a:moveTo>
                  <a:cubicBezTo>
                    <a:pt x="87797" y="197618"/>
                    <a:pt x="93785" y="191630"/>
                    <a:pt x="93785" y="184220"/>
                  </a:cubicBezTo>
                  <a:cubicBezTo>
                    <a:pt x="93785" y="176809"/>
                    <a:pt x="87797" y="170822"/>
                    <a:pt x="80387" y="170822"/>
                  </a:cubicBezTo>
                  <a:cubicBezTo>
                    <a:pt x="72976" y="170822"/>
                    <a:pt x="66989" y="176809"/>
                    <a:pt x="66989" y="184220"/>
                  </a:cubicBezTo>
                  <a:cubicBezTo>
                    <a:pt x="66989" y="191630"/>
                    <a:pt x="72976" y="197618"/>
                    <a:pt x="80387" y="197618"/>
                  </a:cubicBezTo>
                  <a:close/>
                </a:path>
              </a:pathLst>
            </a:custGeom>
            <a:solidFill>
              <a:srgbClr val="C7A87C"/>
            </a:solidFill>
          </p:spPr>
        </p:sp>
        <p:sp>
          <p:nvSpPr>
            <p:cNvPr id="61" name="Text 59"/>
            <p:cNvSpPr/>
            <p:nvPr/>
          </p:nvSpPr>
          <p:spPr>
            <a:xfrm>
              <a:off x="18318" y="5926"/>
              <a:ext cx="16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响应式布局</a:t>
              </a:r>
              <a:endParaRPr lang="en-US" sz="1600" dirty="0"/>
            </a:p>
          </p:txBody>
        </p:sp>
        <p:sp>
          <p:nvSpPr>
            <p:cNvPr id="62" name="Text 60"/>
            <p:cNvSpPr/>
            <p:nvPr/>
          </p:nvSpPr>
          <p:spPr>
            <a:xfrm>
              <a:off x="17746" y="6527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适配多种设备,提供一致体验</a:t>
              </a:r>
              <a:endParaRPr lang="en-US" sz="1600" dirty="0"/>
            </a:p>
          </p:txBody>
        </p:sp>
        <p:sp>
          <p:nvSpPr>
            <p:cNvPr id="63" name="Shape 61"/>
            <p:cNvSpPr/>
            <p:nvPr/>
          </p:nvSpPr>
          <p:spPr>
            <a:xfrm>
              <a:off x="17521" y="7352"/>
              <a:ext cx="6958" cy="1425"/>
            </a:xfrm>
            <a:custGeom>
              <a:avLst/>
              <a:gdLst/>
              <a:ahLst/>
              <a:cxnLst/>
              <a:rect l="l" t="t" r="r" b="b"/>
              <a:pathLst>
                <a:path w="4418297" h="905096">
                  <a:moveTo>
                    <a:pt x="47635" y="0"/>
                  </a:moveTo>
                  <a:lnTo>
                    <a:pt x="4370662" y="0"/>
                  </a:lnTo>
                  <a:cubicBezTo>
                    <a:pt x="4396970" y="0"/>
                    <a:pt x="4418297" y="21327"/>
                    <a:pt x="4418297" y="47635"/>
                  </a:cubicBezTo>
                  <a:lnTo>
                    <a:pt x="4418297" y="857461"/>
                  </a:lnTo>
                  <a:cubicBezTo>
                    <a:pt x="4418297" y="883769"/>
                    <a:pt x="4396970" y="905096"/>
                    <a:pt x="4370662" y="905096"/>
                  </a:cubicBezTo>
                  <a:lnTo>
                    <a:pt x="47635" y="905096"/>
                  </a:lnTo>
                  <a:cubicBezTo>
                    <a:pt x="21327" y="905096"/>
                    <a:pt x="0" y="883769"/>
                    <a:pt x="0" y="857461"/>
                  </a:cubicBezTo>
                  <a:lnTo>
                    <a:pt x="0" y="47635"/>
                  </a:lnTo>
                  <a:cubicBezTo>
                    <a:pt x="0" y="21345"/>
                    <a:pt x="21345" y="0"/>
                    <a:pt x="47635" y="0"/>
                  </a:cubicBezTo>
                  <a:close/>
                </a:path>
              </a:pathLst>
            </a:custGeom>
            <a:solidFill>
              <a:srgbClr val="8D7B6D">
                <a:alpha val="5098"/>
              </a:srgbClr>
            </a:solidFill>
          </p:spPr>
        </p:sp>
        <p:sp>
          <p:nvSpPr>
            <p:cNvPr id="64" name="Shape 62"/>
            <p:cNvSpPr/>
            <p:nvPr/>
          </p:nvSpPr>
          <p:spPr>
            <a:xfrm>
              <a:off x="17793" y="7633"/>
              <a:ext cx="338" cy="338"/>
            </a:xfrm>
            <a:custGeom>
              <a:avLst/>
              <a:gdLst/>
              <a:ahLst/>
              <a:cxnLst/>
              <a:rect l="l" t="t" r="r" b="b"/>
              <a:pathLst>
                <a:path w="214365" h="214365">
                  <a:moveTo>
                    <a:pt x="33495" y="66989"/>
                  </a:moveTo>
                  <a:cubicBezTo>
                    <a:pt x="40905" y="66989"/>
                    <a:pt x="46892" y="72976"/>
                    <a:pt x="46892" y="80387"/>
                  </a:cubicBezTo>
                  <a:lnTo>
                    <a:pt x="46892" y="187569"/>
                  </a:lnTo>
                  <a:cubicBezTo>
                    <a:pt x="46892" y="194980"/>
                    <a:pt x="40905" y="200967"/>
                    <a:pt x="33495" y="200967"/>
                  </a:cubicBezTo>
                  <a:lnTo>
                    <a:pt x="13398" y="200967"/>
                  </a:lnTo>
                  <a:cubicBezTo>
                    <a:pt x="5987" y="200967"/>
                    <a:pt x="0" y="194980"/>
                    <a:pt x="0" y="187569"/>
                  </a:cubicBezTo>
                  <a:lnTo>
                    <a:pt x="0" y="80387"/>
                  </a:lnTo>
                  <a:cubicBezTo>
                    <a:pt x="0" y="72976"/>
                    <a:pt x="5987" y="66989"/>
                    <a:pt x="13398" y="66989"/>
                  </a:cubicBezTo>
                  <a:lnTo>
                    <a:pt x="33495" y="66989"/>
                  </a:lnTo>
                  <a:close/>
                  <a:moveTo>
                    <a:pt x="113295" y="6699"/>
                  </a:moveTo>
                  <a:cubicBezTo>
                    <a:pt x="124725" y="6699"/>
                    <a:pt x="133978" y="15952"/>
                    <a:pt x="133978" y="27382"/>
                  </a:cubicBezTo>
                  <a:lnTo>
                    <a:pt x="133978" y="29140"/>
                  </a:lnTo>
                  <a:cubicBezTo>
                    <a:pt x="133978" y="31987"/>
                    <a:pt x="133434" y="34834"/>
                    <a:pt x="132387" y="37472"/>
                  </a:cubicBezTo>
                  <a:lnTo>
                    <a:pt x="120580" y="66989"/>
                  </a:lnTo>
                  <a:lnTo>
                    <a:pt x="187569" y="66989"/>
                  </a:lnTo>
                  <a:cubicBezTo>
                    <a:pt x="198664" y="66989"/>
                    <a:pt x="207666" y="75991"/>
                    <a:pt x="207666" y="87086"/>
                  </a:cubicBezTo>
                  <a:cubicBezTo>
                    <a:pt x="207666" y="95334"/>
                    <a:pt x="202684" y="102409"/>
                    <a:pt x="195566" y="105508"/>
                  </a:cubicBezTo>
                  <a:cubicBezTo>
                    <a:pt x="202684" y="108606"/>
                    <a:pt x="207666" y="115682"/>
                    <a:pt x="207666" y="123930"/>
                  </a:cubicBezTo>
                  <a:cubicBezTo>
                    <a:pt x="207666" y="133727"/>
                    <a:pt x="200632" y="141891"/>
                    <a:pt x="191337" y="143650"/>
                  </a:cubicBezTo>
                  <a:cubicBezTo>
                    <a:pt x="193180" y="146706"/>
                    <a:pt x="194268" y="150265"/>
                    <a:pt x="194268" y="154075"/>
                  </a:cubicBezTo>
                  <a:cubicBezTo>
                    <a:pt x="194268" y="163369"/>
                    <a:pt x="187988" y="171157"/>
                    <a:pt x="179447" y="173460"/>
                  </a:cubicBezTo>
                  <a:cubicBezTo>
                    <a:pt x="180368" y="175762"/>
                    <a:pt x="180870" y="178275"/>
                    <a:pt x="180870" y="180870"/>
                  </a:cubicBezTo>
                  <a:cubicBezTo>
                    <a:pt x="180870" y="191965"/>
                    <a:pt x="171869" y="200967"/>
                    <a:pt x="160774" y="200967"/>
                  </a:cubicBezTo>
                  <a:lnTo>
                    <a:pt x="123972" y="200967"/>
                  </a:lnTo>
                  <a:cubicBezTo>
                    <a:pt x="108773" y="200967"/>
                    <a:pt x="93994" y="195775"/>
                    <a:pt x="82145" y="186271"/>
                  </a:cubicBezTo>
                  <a:lnTo>
                    <a:pt x="77037" y="182210"/>
                  </a:lnTo>
                  <a:cubicBezTo>
                    <a:pt x="70673" y="177144"/>
                    <a:pt x="66989" y="169440"/>
                    <a:pt x="66989" y="161276"/>
                  </a:cubicBezTo>
                  <a:lnTo>
                    <a:pt x="66989" y="83150"/>
                  </a:lnTo>
                  <a:cubicBezTo>
                    <a:pt x="66989" y="76912"/>
                    <a:pt x="68454" y="70757"/>
                    <a:pt x="71218" y="65189"/>
                  </a:cubicBezTo>
                  <a:lnTo>
                    <a:pt x="94748" y="18129"/>
                  </a:lnTo>
                  <a:cubicBezTo>
                    <a:pt x="98265" y="11137"/>
                    <a:pt x="105424" y="6699"/>
                    <a:pt x="113295" y="6699"/>
                  </a:cubicBezTo>
                  <a:close/>
                </a:path>
              </a:pathLst>
            </a:custGeom>
            <a:solidFill>
              <a:srgbClr val="8D7B6D"/>
            </a:solidFill>
          </p:spPr>
        </p:sp>
        <p:sp>
          <p:nvSpPr>
            <p:cNvPr id="65" name="Text 63"/>
            <p:cNvSpPr/>
            <p:nvPr/>
          </p:nvSpPr>
          <p:spPr>
            <a:xfrm>
              <a:off x="18318" y="7577"/>
              <a:ext cx="1350" cy="45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00" b="1" dirty="0">
                  <a:solidFill>
                    <a:srgbClr val="3A4F6A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界面清新</a:t>
              </a:r>
              <a:endParaRPr lang="en-US" sz="1600" dirty="0"/>
            </a:p>
          </p:txBody>
        </p:sp>
        <p:sp>
          <p:nvSpPr>
            <p:cNvPr id="66" name="Text 64"/>
            <p:cNvSpPr/>
            <p:nvPr/>
          </p:nvSpPr>
          <p:spPr>
            <a:xfrm>
              <a:off x="17746" y="8177"/>
              <a:ext cx="6639" cy="3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15" dirty="0">
                  <a:solidFill>
                    <a:srgbClr val="2E3A48"/>
                  </a:solidFill>
                  <a:latin typeface="MiSans" panose="00000500000000000000" pitchFamily="34" charset="-122"/>
                  <a:ea typeface="MiSans" panose="00000500000000000000" pitchFamily="34" charset="-122"/>
                  <a:cs typeface="MiSans" panose="00000500000000000000" pitchFamily="34" charset="-120"/>
                </a:rPr>
                <a:t>Element Plus组件,简洁美观</a:t>
              </a:r>
              <a:endParaRPr lang="en-US" sz="1600" dirty="0"/>
            </a:p>
          </p:txBody>
        </p:sp>
      </p:grpSp>
      <p:sp>
        <p:nvSpPr>
          <p:cNvPr id="68" name="Text 66"/>
          <p:cNvSpPr/>
          <p:nvPr/>
        </p:nvSpPr>
        <p:spPr>
          <a:xfrm>
            <a:off x="11030485" y="5617740"/>
            <a:ext cx="4561207" cy="381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197213" y="7264586"/>
            <a:ext cx="195310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3478438" y="7264586"/>
            <a:ext cx="195310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155531" y="7979136"/>
            <a:ext cx="2036466" cy="4287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197213" y="8455502"/>
            <a:ext cx="195310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3436756" y="7979136"/>
            <a:ext cx="2036466" cy="4287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3478438" y="8455502"/>
            <a:ext cx="195310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5451475"/>
            <a:ext cx="4732020" cy="3400425"/>
          </a:xfrm>
          <a:prstGeom prst="rect">
            <a:avLst/>
          </a:prstGeom>
        </p:spPr>
      </p:pic>
      <p:pic>
        <p:nvPicPr>
          <p:cNvPr id="87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345" y="5444490"/>
            <a:ext cx="4625340" cy="34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43"/>
          <p:cNvSpPr/>
          <p:nvPr/>
        </p:nvSpPr>
        <p:spPr>
          <a:xfrm>
            <a:off x="11337925" y="1636395"/>
            <a:ext cx="302260" cy="316865"/>
          </a:xfrm>
          <a:custGeom>
            <a:avLst/>
            <a:gdLst/>
            <a:ahLst/>
            <a:cxnLst/>
            <a:rect l="l" t="t" r="r" b="b"/>
            <a:pathLst>
              <a:path w="169858" h="169858">
                <a:moveTo>
                  <a:pt x="84929" y="21232"/>
                </a:moveTo>
                <a:cubicBezTo>
                  <a:pt x="66085" y="21232"/>
                  <a:pt x="49133" y="29426"/>
                  <a:pt x="37455" y="42464"/>
                </a:cubicBezTo>
                <a:lnTo>
                  <a:pt x="53080" y="42464"/>
                </a:lnTo>
                <a:cubicBezTo>
                  <a:pt x="58953" y="42464"/>
                  <a:pt x="63697" y="47208"/>
                  <a:pt x="63697" y="53080"/>
                </a:cubicBezTo>
                <a:cubicBezTo>
                  <a:pt x="63697" y="58953"/>
                  <a:pt x="58953" y="63697"/>
                  <a:pt x="53080" y="63697"/>
                </a:cubicBezTo>
                <a:lnTo>
                  <a:pt x="10616" y="63697"/>
                </a:lnTo>
                <a:cubicBezTo>
                  <a:pt x="4744" y="63697"/>
                  <a:pt x="0" y="58953"/>
                  <a:pt x="0" y="53080"/>
                </a:cubicBezTo>
                <a:lnTo>
                  <a:pt x="0" y="10616"/>
                </a:lnTo>
                <a:cubicBezTo>
                  <a:pt x="0" y="4744"/>
                  <a:pt x="4744" y="0"/>
                  <a:pt x="10616" y="0"/>
                </a:cubicBezTo>
                <a:cubicBezTo>
                  <a:pt x="16488" y="0"/>
                  <a:pt x="21232" y="4744"/>
                  <a:pt x="21232" y="10616"/>
                </a:cubicBezTo>
                <a:lnTo>
                  <a:pt x="21232" y="28763"/>
                </a:lnTo>
                <a:cubicBezTo>
                  <a:pt x="36791" y="11147"/>
                  <a:pt x="59550" y="0"/>
                  <a:pt x="84929" y="0"/>
                </a:cubicBezTo>
                <a:cubicBezTo>
                  <a:pt x="131839" y="0"/>
                  <a:pt x="169858" y="38019"/>
                  <a:pt x="169858" y="84929"/>
                </a:cubicBezTo>
                <a:cubicBezTo>
                  <a:pt x="169858" y="131839"/>
                  <a:pt x="131839" y="169858"/>
                  <a:pt x="84929" y="169858"/>
                </a:cubicBezTo>
                <a:cubicBezTo>
                  <a:pt x="56066" y="169858"/>
                  <a:pt x="30554" y="155460"/>
                  <a:pt x="15227" y="133464"/>
                </a:cubicBezTo>
                <a:cubicBezTo>
                  <a:pt x="11877" y="128654"/>
                  <a:pt x="13038" y="122052"/>
                  <a:pt x="17848" y="118668"/>
                </a:cubicBezTo>
                <a:cubicBezTo>
                  <a:pt x="22659" y="115284"/>
                  <a:pt x="29261" y="116479"/>
                  <a:pt x="32645" y="121289"/>
                </a:cubicBezTo>
                <a:cubicBezTo>
                  <a:pt x="44190" y="137810"/>
                  <a:pt x="63298" y="148592"/>
                  <a:pt x="84929" y="148592"/>
                </a:cubicBezTo>
                <a:cubicBezTo>
                  <a:pt x="120095" y="148592"/>
                  <a:pt x="148625" y="120061"/>
                  <a:pt x="148625" y="84896"/>
                </a:cubicBezTo>
                <a:cubicBezTo>
                  <a:pt x="148625" y="49730"/>
                  <a:pt x="120095" y="21232"/>
                  <a:pt x="84929" y="212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</p:sp>
      <p:pic>
        <p:nvPicPr>
          <p:cNvPr id="89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45" y="5451475"/>
            <a:ext cx="4817745" cy="336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140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CORE FUNCTIONS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读者端 - 智能推荐与借阅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533400" y="1879600"/>
            <a:ext cx="7442200" cy="3911600"/>
          </a:xfrm>
          <a:custGeom>
            <a:avLst/>
            <a:gdLst/>
            <a:ahLst/>
            <a:cxnLst/>
            <a:rect l="l" t="t" r="r" b="b"/>
            <a:pathLst>
              <a:path w="7442200" h="3911600">
                <a:moveTo>
                  <a:pt x="50800" y="0"/>
                </a:moveTo>
                <a:lnTo>
                  <a:pt x="7289804" y="0"/>
                </a:lnTo>
                <a:cubicBezTo>
                  <a:pt x="7373970" y="0"/>
                  <a:pt x="7442200" y="68230"/>
                  <a:pt x="7442200" y="152396"/>
                </a:cubicBezTo>
                <a:lnTo>
                  <a:pt x="7442200" y="3759204"/>
                </a:lnTo>
                <a:cubicBezTo>
                  <a:pt x="7442200" y="3843370"/>
                  <a:pt x="7373970" y="3911600"/>
                  <a:pt x="7289804" y="3911600"/>
                </a:cubicBezTo>
                <a:lnTo>
                  <a:pt x="50800" y="3911600"/>
                </a:lnTo>
                <a:cubicBezTo>
                  <a:pt x="22744" y="3911600"/>
                  <a:pt x="0" y="3888856"/>
                  <a:pt x="0" y="386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533400" y="1879600"/>
            <a:ext cx="50800" cy="3911600"/>
          </a:xfrm>
          <a:custGeom>
            <a:avLst/>
            <a:gdLst/>
            <a:ahLst/>
            <a:cxnLst/>
            <a:rect l="l" t="t" r="r" b="b"/>
            <a:pathLst>
              <a:path w="50800" h="3911600">
                <a:moveTo>
                  <a:pt x="50800" y="0"/>
                </a:moveTo>
                <a:lnTo>
                  <a:pt x="50800" y="0"/>
                </a:lnTo>
                <a:lnTo>
                  <a:pt x="50800" y="3911600"/>
                </a:lnTo>
                <a:lnTo>
                  <a:pt x="50800" y="3911600"/>
                </a:lnTo>
                <a:cubicBezTo>
                  <a:pt x="22763" y="3911600"/>
                  <a:pt x="0" y="3888837"/>
                  <a:pt x="0" y="386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7" name="Shape 5"/>
          <p:cNvSpPr/>
          <p:nvPr/>
        </p:nvSpPr>
        <p:spPr>
          <a:xfrm>
            <a:off x="8128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946150" y="2286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9" name="Text 7"/>
          <p:cNvSpPr/>
          <p:nvPr/>
        </p:nvSpPr>
        <p:spPr>
          <a:xfrm>
            <a:off x="1574800" y="22352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新书推荐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2946400"/>
            <a:ext cx="70104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系统集中展示</a:t>
            </a:r>
            <a:r>
              <a:rPr lang="en-US" sz="16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管理员推荐的重点图书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,帮助读者在大量资源中快速发现优质书籍。推荐内容包含推荐理由、封面展示及库存状态,提升图书曝光率与借阅效率。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4140200"/>
            <a:ext cx="2197100" cy="1016000"/>
          </a:xfrm>
          <a:custGeom>
            <a:avLst/>
            <a:gdLst/>
            <a:ahLst/>
            <a:cxnLst/>
            <a:rect l="l" t="t" r="r" b="b"/>
            <a:pathLst>
              <a:path w="2197100" h="1016000">
                <a:moveTo>
                  <a:pt x="50800" y="0"/>
                </a:moveTo>
                <a:lnTo>
                  <a:pt x="2146300" y="0"/>
                </a:lnTo>
                <a:cubicBezTo>
                  <a:pt x="2174337" y="0"/>
                  <a:pt x="2197100" y="22763"/>
                  <a:pt x="2197100" y="50800"/>
                </a:cubicBezTo>
                <a:lnTo>
                  <a:pt x="2197100" y="965200"/>
                </a:lnTo>
                <a:cubicBezTo>
                  <a:pt x="2197100" y="993237"/>
                  <a:pt x="2174337" y="1016000"/>
                  <a:pt x="21463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1742017" y="4292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19050"/>
                </a:moveTo>
                <a:cubicBezTo>
                  <a:pt x="123349" y="19050"/>
                  <a:pt x="84832" y="40957"/>
                  <a:pt x="56793" y="67032"/>
                </a:cubicBezTo>
                <a:cubicBezTo>
                  <a:pt x="28932" y="92928"/>
                  <a:pt x="10299" y="123825"/>
                  <a:pt x="1429" y="145078"/>
                </a:cubicBezTo>
                <a:cubicBezTo>
                  <a:pt x="-536" y="149781"/>
                  <a:pt x="-536" y="155019"/>
                  <a:pt x="1429" y="159722"/>
                </a:cubicBezTo>
                <a:cubicBezTo>
                  <a:pt x="10299" y="180975"/>
                  <a:pt x="28932" y="211931"/>
                  <a:pt x="56793" y="237768"/>
                </a:cubicBezTo>
                <a:cubicBezTo>
                  <a:pt x="84832" y="263783"/>
                  <a:pt x="123349" y="285750"/>
                  <a:pt x="171450" y="285750"/>
                </a:cubicBezTo>
                <a:cubicBezTo>
                  <a:pt x="219551" y="285750"/>
                  <a:pt x="258068" y="263843"/>
                  <a:pt x="286107" y="237768"/>
                </a:cubicBezTo>
                <a:cubicBezTo>
                  <a:pt x="313968" y="211872"/>
                  <a:pt x="332601" y="180975"/>
                  <a:pt x="341471" y="159722"/>
                </a:cubicBezTo>
                <a:cubicBezTo>
                  <a:pt x="343436" y="155019"/>
                  <a:pt x="343436" y="149781"/>
                  <a:pt x="341471" y="145078"/>
                </a:cubicBezTo>
                <a:cubicBezTo>
                  <a:pt x="332601" y="123825"/>
                  <a:pt x="313968" y="92869"/>
                  <a:pt x="286107" y="67032"/>
                </a:cubicBezTo>
                <a:cubicBezTo>
                  <a:pt x="258068" y="41017"/>
                  <a:pt x="219551" y="19050"/>
                  <a:pt x="171450" y="19050"/>
                </a:cubicBezTo>
                <a:close/>
                <a:moveTo>
                  <a:pt x="85725" y="152400"/>
                </a:moveTo>
                <a:cubicBezTo>
                  <a:pt x="85725" y="105087"/>
                  <a:pt x="124137" y="66675"/>
                  <a:pt x="171450" y="66675"/>
                </a:cubicBezTo>
                <a:cubicBezTo>
                  <a:pt x="218763" y="66675"/>
                  <a:pt x="257175" y="105087"/>
                  <a:pt x="257175" y="152400"/>
                </a:cubicBezTo>
                <a:cubicBezTo>
                  <a:pt x="257175" y="199713"/>
                  <a:pt x="218763" y="238125"/>
                  <a:pt x="171450" y="238125"/>
                </a:cubicBezTo>
                <a:cubicBezTo>
                  <a:pt x="124137" y="238125"/>
                  <a:pt x="85725" y="199713"/>
                  <a:pt x="85725" y="152400"/>
                </a:cubicBezTo>
                <a:close/>
                <a:moveTo>
                  <a:pt x="171450" y="114300"/>
                </a:moveTo>
                <a:cubicBezTo>
                  <a:pt x="171450" y="135315"/>
                  <a:pt x="154365" y="152400"/>
                  <a:pt x="133350" y="152400"/>
                </a:cubicBezTo>
                <a:cubicBezTo>
                  <a:pt x="126504" y="152400"/>
                  <a:pt x="120075" y="150614"/>
                  <a:pt x="114479" y="147399"/>
                </a:cubicBezTo>
                <a:cubicBezTo>
                  <a:pt x="113883" y="153888"/>
                  <a:pt x="114419" y="160556"/>
                  <a:pt x="116205" y="167164"/>
                </a:cubicBezTo>
                <a:cubicBezTo>
                  <a:pt x="124361" y="197644"/>
                  <a:pt x="155734" y="215741"/>
                  <a:pt x="186214" y="207585"/>
                </a:cubicBezTo>
                <a:cubicBezTo>
                  <a:pt x="216694" y="199430"/>
                  <a:pt x="234791" y="168057"/>
                  <a:pt x="226635" y="137577"/>
                </a:cubicBezTo>
                <a:cubicBezTo>
                  <a:pt x="219373" y="110371"/>
                  <a:pt x="193596" y="93047"/>
                  <a:pt x="166449" y="95429"/>
                </a:cubicBezTo>
                <a:cubicBezTo>
                  <a:pt x="169605" y="100965"/>
                  <a:pt x="171450" y="107394"/>
                  <a:pt x="171450" y="11430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13" name="Text 11"/>
          <p:cNvSpPr/>
          <p:nvPr/>
        </p:nvSpPr>
        <p:spPr>
          <a:xfrm>
            <a:off x="914400" y="4699000"/>
            <a:ext cx="199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提升曝光率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166533" y="4140200"/>
            <a:ext cx="2197100" cy="1016000"/>
          </a:xfrm>
          <a:custGeom>
            <a:avLst/>
            <a:gdLst/>
            <a:ahLst/>
            <a:cxnLst/>
            <a:rect l="l" t="t" r="r" b="b"/>
            <a:pathLst>
              <a:path w="2197100" h="1016000">
                <a:moveTo>
                  <a:pt x="50800" y="0"/>
                </a:moveTo>
                <a:lnTo>
                  <a:pt x="2146300" y="0"/>
                </a:lnTo>
                <a:cubicBezTo>
                  <a:pt x="2174337" y="0"/>
                  <a:pt x="2197100" y="22763"/>
                  <a:pt x="2197100" y="50800"/>
                </a:cubicBezTo>
                <a:lnTo>
                  <a:pt x="2197100" y="965200"/>
                </a:lnTo>
                <a:cubicBezTo>
                  <a:pt x="2197100" y="993237"/>
                  <a:pt x="2174337" y="1016000"/>
                  <a:pt x="21463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4114800" y="429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82582" y="193536"/>
                </a:moveTo>
                <a:lnTo>
                  <a:pt x="96679" y="226576"/>
                </a:lnTo>
                <a:cubicBezTo>
                  <a:pt x="85130" y="231041"/>
                  <a:pt x="73759" y="219670"/>
                  <a:pt x="78224" y="208121"/>
                </a:cubicBezTo>
                <a:lnTo>
                  <a:pt x="111264" y="122218"/>
                </a:lnTo>
                <a:cubicBezTo>
                  <a:pt x="113228" y="117157"/>
                  <a:pt x="117157" y="113228"/>
                  <a:pt x="122218" y="111264"/>
                </a:cubicBezTo>
                <a:lnTo>
                  <a:pt x="208121" y="78224"/>
                </a:lnTo>
                <a:cubicBezTo>
                  <a:pt x="219670" y="73759"/>
                  <a:pt x="231041" y="85130"/>
                  <a:pt x="226576" y="96679"/>
                </a:cubicBezTo>
                <a:lnTo>
                  <a:pt x="193536" y="182582"/>
                </a:lnTo>
                <a:cubicBezTo>
                  <a:pt x="191631" y="187643"/>
                  <a:pt x="187643" y="191572"/>
                  <a:pt x="182582" y="193536"/>
                </a:cubicBezTo>
                <a:close/>
                <a:moveTo>
                  <a:pt x="171450" y="152400"/>
                </a:moveTo>
                <a:cubicBezTo>
                  <a:pt x="171450" y="141886"/>
                  <a:pt x="162914" y="133350"/>
                  <a:pt x="152400" y="133350"/>
                </a:cubicBezTo>
                <a:cubicBezTo>
                  <a:pt x="141886" y="133350"/>
                  <a:pt x="133350" y="141886"/>
                  <a:pt x="133350" y="152400"/>
                </a:cubicBezTo>
                <a:cubicBezTo>
                  <a:pt x="133350" y="162914"/>
                  <a:pt x="141886" y="171450"/>
                  <a:pt x="152400" y="171450"/>
                </a:cubicBezTo>
                <a:cubicBezTo>
                  <a:pt x="162914" y="171450"/>
                  <a:pt x="171450" y="162914"/>
                  <a:pt x="171450" y="15240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Text 14"/>
          <p:cNvSpPr/>
          <p:nvPr/>
        </p:nvSpPr>
        <p:spPr>
          <a:xfrm>
            <a:off x="3268133" y="4699000"/>
            <a:ext cx="199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阅读指引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20267" y="4140200"/>
            <a:ext cx="2197100" cy="1016000"/>
          </a:xfrm>
          <a:custGeom>
            <a:avLst/>
            <a:gdLst/>
            <a:ahLst/>
            <a:cxnLst/>
            <a:rect l="l" t="t" r="r" b="b"/>
            <a:pathLst>
              <a:path w="2197100" h="1016000">
                <a:moveTo>
                  <a:pt x="50800" y="0"/>
                </a:moveTo>
                <a:lnTo>
                  <a:pt x="2146300" y="0"/>
                </a:lnTo>
                <a:cubicBezTo>
                  <a:pt x="2174337" y="0"/>
                  <a:pt x="2197100" y="22763"/>
                  <a:pt x="2197100" y="50800"/>
                </a:cubicBezTo>
                <a:lnTo>
                  <a:pt x="2197100" y="965200"/>
                </a:lnTo>
                <a:cubicBezTo>
                  <a:pt x="2197100" y="993237"/>
                  <a:pt x="2174337" y="1016000"/>
                  <a:pt x="21463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6468533" y="429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8D7B6D"/>
          </a:solidFill>
        </p:spPr>
      </p:sp>
      <p:sp>
        <p:nvSpPr>
          <p:cNvPr id="19" name="Text 17"/>
          <p:cNvSpPr/>
          <p:nvPr/>
        </p:nvSpPr>
        <p:spPr>
          <a:xfrm>
            <a:off x="5621867" y="4699000"/>
            <a:ext cx="199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提高效率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305800" y="1879600"/>
            <a:ext cx="7442200" cy="3911600"/>
          </a:xfrm>
          <a:custGeom>
            <a:avLst/>
            <a:gdLst/>
            <a:ahLst/>
            <a:cxnLst/>
            <a:rect l="l" t="t" r="r" b="b"/>
            <a:pathLst>
              <a:path w="7442200" h="3911600">
                <a:moveTo>
                  <a:pt x="50800" y="0"/>
                </a:moveTo>
                <a:lnTo>
                  <a:pt x="7289804" y="0"/>
                </a:lnTo>
                <a:cubicBezTo>
                  <a:pt x="7373970" y="0"/>
                  <a:pt x="7442200" y="68230"/>
                  <a:pt x="7442200" y="152396"/>
                </a:cubicBezTo>
                <a:lnTo>
                  <a:pt x="7442200" y="3759204"/>
                </a:lnTo>
                <a:cubicBezTo>
                  <a:pt x="7442200" y="3843370"/>
                  <a:pt x="7373970" y="3911600"/>
                  <a:pt x="7289804" y="3911600"/>
                </a:cubicBezTo>
                <a:lnTo>
                  <a:pt x="50800" y="3911600"/>
                </a:lnTo>
                <a:cubicBezTo>
                  <a:pt x="22744" y="3911600"/>
                  <a:pt x="0" y="3888856"/>
                  <a:pt x="0" y="386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Shape 19"/>
          <p:cNvSpPr/>
          <p:nvPr/>
        </p:nvSpPr>
        <p:spPr>
          <a:xfrm>
            <a:off x="8305800" y="1879600"/>
            <a:ext cx="50800" cy="3911600"/>
          </a:xfrm>
          <a:custGeom>
            <a:avLst/>
            <a:gdLst/>
            <a:ahLst/>
            <a:cxnLst/>
            <a:rect l="l" t="t" r="r" b="b"/>
            <a:pathLst>
              <a:path w="50800" h="3911600">
                <a:moveTo>
                  <a:pt x="50800" y="0"/>
                </a:moveTo>
                <a:lnTo>
                  <a:pt x="50800" y="0"/>
                </a:lnTo>
                <a:lnTo>
                  <a:pt x="50800" y="3911600"/>
                </a:lnTo>
                <a:lnTo>
                  <a:pt x="50800" y="3911600"/>
                </a:lnTo>
                <a:cubicBezTo>
                  <a:pt x="22763" y="3911600"/>
                  <a:pt x="0" y="3888837"/>
                  <a:pt x="0" y="386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2" name="Shape 20"/>
          <p:cNvSpPr/>
          <p:nvPr/>
        </p:nvSpPr>
        <p:spPr>
          <a:xfrm>
            <a:off x="85852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A87C">
              <a:alpha val="20000"/>
            </a:srgbClr>
          </a:solidFill>
        </p:spPr>
      </p:sp>
      <p:sp>
        <p:nvSpPr>
          <p:cNvPr id="23" name="Shape 21"/>
          <p:cNvSpPr/>
          <p:nvPr/>
        </p:nvSpPr>
        <p:spPr>
          <a:xfrm>
            <a:off x="8737600" y="228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85725"/>
                </a:moveTo>
                <a:cubicBezTo>
                  <a:pt x="44346" y="85725"/>
                  <a:pt x="57150" y="72921"/>
                  <a:pt x="57150" y="57150"/>
                </a:cubicBezTo>
                <a:cubicBezTo>
                  <a:pt x="57150" y="41379"/>
                  <a:pt x="44346" y="28575"/>
                  <a:pt x="28575" y="28575"/>
                </a:cubicBezTo>
                <a:cubicBezTo>
                  <a:pt x="12804" y="28575"/>
                  <a:pt x="0" y="41379"/>
                  <a:pt x="0" y="57150"/>
                </a:cubicBezTo>
                <a:cubicBezTo>
                  <a:pt x="0" y="72921"/>
                  <a:pt x="12804" y="85725"/>
                  <a:pt x="28575" y="85725"/>
                </a:cubicBezTo>
                <a:close/>
                <a:moveTo>
                  <a:pt x="114300" y="38100"/>
                </a:moveTo>
                <a:cubicBezTo>
                  <a:pt x="103763" y="38100"/>
                  <a:pt x="95250" y="46613"/>
                  <a:pt x="95250" y="57150"/>
                </a:cubicBezTo>
                <a:cubicBezTo>
                  <a:pt x="95250" y="67687"/>
                  <a:pt x="103763" y="76200"/>
                  <a:pt x="114300" y="76200"/>
                </a:cubicBezTo>
                <a:lnTo>
                  <a:pt x="285750" y="76200"/>
                </a:lnTo>
                <a:cubicBezTo>
                  <a:pt x="296287" y="76200"/>
                  <a:pt x="304800" y="67687"/>
                  <a:pt x="304800" y="57150"/>
                </a:cubicBezTo>
                <a:cubicBezTo>
                  <a:pt x="304800" y="46613"/>
                  <a:pt x="296287" y="38100"/>
                  <a:pt x="285750" y="38100"/>
                </a:cubicBezTo>
                <a:lnTo>
                  <a:pt x="114300" y="38100"/>
                </a:lnTo>
                <a:close/>
                <a:moveTo>
                  <a:pt x="114300" y="133350"/>
                </a:moveTo>
                <a:cubicBezTo>
                  <a:pt x="103763" y="133350"/>
                  <a:pt x="95250" y="141863"/>
                  <a:pt x="95250" y="152400"/>
                </a:cubicBezTo>
                <a:cubicBezTo>
                  <a:pt x="95250" y="162937"/>
                  <a:pt x="103763" y="171450"/>
                  <a:pt x="114300" y="171450"/>
                </a:cubicBezTo>
                <a:lnTo>
                  <a:pt x="285750" y="171450"/>
                </a:lnTo>
                <a:cubicBezTo>
                  <a:pt x="296287" y="171450"/>
                  <a:pt x="304800" y="162937"/>
                  <a:pt x="304800" y="152400"/>
                </a:cubicBezTo>
                <a:cubicBezTo>
                  <a:pt x="304800" y="141863"/>
                  <a:pt x="296287" y="133350"/>
                  <a:pt x="285750" y="133350"/>
                </a:cubicBezTo>
                <a:lnTo>
                  <a:pt x="114300" y="133350"/>
                </a:lnTo>
                <a:close/>
                <a:moveTo>
                  <a:pt x="114300" y="228600"/>
                </a:moveTo>
                <a:cubicBezTo>
                  <a:pt x="103763" y="228600"/>
                  <a:pt x="95250" y="237113"/>
                  <a:pt x="95250" y="247650"/>
                </a:cubicBezTo>
                <a:cubicBezTo>
                  <a:pt x="95250" y="258187"/>
                  <a:pt x="103763" y="266700"/>
                  <a:pt x="114300" y="266700"/>
                </a:cubicBezTo>
                <a:lnTo>
                  <a:pt x="285750" y="266700"/>
                </a:lnTo>
                <a:cubicBezTo>
                  <a:pt x="296287" y="266700"/>
                  <a:pt x="304800" y="258187"/>
                  <a:pt x="304800" y="247650"/>
                </a:cubicBezTo>
                <a:cubicBezTo>
                  <a:pt x="304800" y="237113"/>
                  <a:pt x="296287" y="228600"/>
                  <a:pt x="285750" y="228600"/>
                </a:cubicBezTo>
                <a:lnTo>
                  <a:pt x="114300" y="228600"/>
                </a:lnTo>
                <a:close/>
                <a:moveTo>
                  <a:pt x="28575" y="276225"/>
                </a:moveTo>
                <a:cubicBezTo>
                  <a:pt x="44346" y="276225"/>
                  <a:pt x="57150" y="263421"/>
                  <a:pt x="57150" y="247650"/>
                </a:cubicBezTo>
                <a:cubicBezTo>
                  <a:pt x="57150" y="231879"/>
                  <a:pt x="44346" y="219075"/>
                  <a:pt x="28575" y="219075"/>
                </a:cubicBezTo>
                <a:cubicBezTo>
                  <a:pt x="12804" y="219075"/>
                  <a:pt x="0" y="231879"/>
                  <a:pt x="0" y="247650"/>
                </a:cubicBezTo>
                <a:cubicBezTo>
                  <a:pt x="0" y="263421"/>
                  <a:pt x="12804" y="276225"/>
                  <a:pt x="28575" y="276225"/>
                </a:cubicBezTo>
                <a:close/>
                <a:moveTo>
                  <a:pt x="57150" y="152400"/>
                </a:moveTo>
                <a:cubicBezTo>
                  <a:pt x="57150" y="136629"/>
                  <a:pt x="44346" y="123825"/>
                  <a:pt x="28575" y="123825"/>
                </a:cubicBezTo>
                <a:cubicBezTo>
                  <a:pt x="12804" y="123825"/>
                  <a:pt x="0" y="136629"/>
                  <a:pt x="0" y="152400"/>
                </a:cubicBezTo>
                <a:cubicBezTo>
                  <a:pt x="0" y="168171"/>
                  <a:pt x="12804" y="180975"/>
                  <a:pt x="28575" y="180975"/>
                </a:cubicBezTo>
                <a:cubicBezTo>
                  <a:pt x="44346" y="180975"/>
                  <a:pt x="57150" y="168171"/>
                  <a:pt x="57150" y="152400"/>
                </a:cubicBezTo>
                <a:close/>
              </a:path>
            </a:pathLst>
          </a:custGeom>
          <a:solidFill>
            <a:srgbClr val="C7A87C"/>
          </a:solidFill>
        </p:spPr>
      </p:sp>
      <p:sp>
        <p:nvSpPr>
          <p:cNvPr id="24" name="Text 22"/>
          <p:cNvSpPr/>
          <p:nvPr/>
        </p:nvSpPr>
        <p:spPr>
          <a:xfrm>
            <a:off x="9347200" y="22352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借阅记录管理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85200" y="2946400"/>
            <a:ext cx="70104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读者可查看个人借阅历史与当前借阅情况,系统通过</a:t>
            </a:r>
            <a:r>
              <a:rPr lang="en-US" sz="1600" b="1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颜色区分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不同状态,直观掌握借阅情况并合理安排归还计划。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585200" y="38100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8A745">
              <a:alpha val="10196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86868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28A745"/>
          </a:solidFill>
        </p:spPr>
      </p:sp>
      <p:sp>
        <p:nvSpPr>
          <p:cNvPr id="28" name="Text 26"/>
          <p:cNvSpPr/>
          <p:nvPr/>
        </p:nvSpPr>
        <p:spPr>
          <a:xfrm>
            <a:off x="9144000" y="39116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绿色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已归还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85200" y="44196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8686800" y="452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31" name="Text 29"/>
          <p:cNvSpPr/>
          <p:nvPr/>
        </p:nvSpPr>
        <p:spPr>
          <a:xfrm>
            <a:off x="9144000" y="4521200"/>
            <a:ext cx="1854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黄色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未归还(正常)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85200" y="5029200"/>
            <a:ext cx="6908800" cy="508000"/>
          </a:xfrm>
          <a:custGeom>
            <a:avLst/>
            <a:gdLst/>
            <a:ahLst/>
            <a:cxnLst/>
            <a:rect l="l" t="t" r="r" b="b"/>
            <a:pathLst>
              <a:path w="6908800" h="5080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457200"/>
                </a:lnTo>
                <a:cubicBezTo>
                  <a:pt x="6908800" y="485237"/>
                  <a:pt x="6886037" y="508000"/>
                  <a:pt x="68580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C3545">
              <a:alpha val="10196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8686800" y="5130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34" name="Text 32"/>
          <p:cNvSpPr/>
          <p:nvPr/>
        </p:nvSpPr>
        <p:spPr>
          <a:xfrm>
            <a:off x="9144000" y="51308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红色</a:t>
            </a:r>
            <a:r>
              <a:rPr lang="en-US" sz="160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逾期未还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73100" y="7086600"/>
            <a:ext cx="332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5800" y="7543800"/>
            <a:ext cx="330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533900" y="7086600"/>
            <a:ext cx="332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46600" y="7543800"/>
            <a:ext cx="330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94700" y="7086600"/>
            <a:ext cx="332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07400" y="7543800"/>
            <a:ext cx="3302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255500" y="7086600"/>
            <a:ext cx="332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55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5900420"/>
            <a:ext cx="4976495" cy="304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15" y="5900420"/>
            <a:ext cx="5905500" cy="304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237" y="505237"/>
            <a:ext cx="15333943" cy="25261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kern="0" spc="139" dirty="0">
                <a:solidFill>
                  <a:srgbClr val="C7A87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CORE FUNCTIONS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5237" y="858903"/>
            <a:ext cx="15548668" cy="6062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7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管理员端 - 图书与AI赋能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5237" y="1616758"/>
            <a:ext cx="1010474" cy="50524"/>
          </a:xfrm>
          <a:custGeom>
            <a:avLst/>
            <a:gdLst/>
            <a:ahLst/>
            <a:cxnLst/>
            <a:rect l="l" t="t" r="r" b="b"/>
            <a:pathLst>
              <a:path w="1010474" h="50524">
                <a:moveTo>
                  <a:pt x="0" y="0"/>
                </a:moveTo>
                <a:lnTo>
                  <a:pt x="1010474" y="0"/>
                </a:lnTo>
                <a:lnTo>
                  <a:pt x="1010474" y="50524"/>
                </a:lnTo>
                <a:lnTo>
                  <a:pt x="0" y="50524"/>
                </a:lnTo>
                <a:lnTo>
                  <a:pt x="0" y="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5" name="Shape 3"/>
          <p:cNvSpPr/>
          <p:nvPr/>
        </p:nvSpPr>
        <p:spPr>
          <a:xfrm>
            <a:off x="530499" y="1869377"/>
            <a:ext cx="7452246" cy="4496609"/>
          </a:xfrm>
          <a:custGeom>
            <a:avLst/>
            <a:gdLst/>
            <a:ahLst/>
            <a:cxnLst/>
            <a:rect l="l" t="t" r="r" b="b"/>
            <a:pathLst>
              <a:path w="7452246" h="4496609">
                <a:moveTo>
                  <a:pt x="50524" y="0"/>
                </a:moveTo>
                <a:lnTo>
                  <a:pt x="7300665" y="0"/>
                </a:lnTo>
                <a:cubicBezTo>
                  <a:pt x="7384381" y="0"/>
                  <a:pt x="7452246" y="67865"/>
                  <a:pt x="7452246" y="151581"/>
                </a:cubicBezTo>
                <a:lnTo>
                  <a:pt x="7452246" y="4345028"/>
                </a:lnTo>
                <a:cubicBezTo>
                  <a:pt x="7452246" y="4428744"/>
                  <a:pt x="7384381" y="4496609"/>
                  <a:pt x="7300665" y="4496609"/>
                </a:cubicBezTo>
                <a:lnTo>
                  <a:pt x="50524" y="4496609"/>
                </a:lnTo>
                <a:cubicBezTo>
                  <a:pt x="22620" y="4496609"/>
                  <a:pt x="0" y="4473989"/>
                  <a:pt x="0" y="4446085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530499" y="1869377"/>
            <a:ext cx="50524" cy="4496609"/>
          </a:xfrm>
          <a:custGeom>
            <a:avLst/>
            <a:gdLst/>
            <a:ahLst/>
            <a:cxnLst/>
            <a:rect l="l" t="t" r="r" b="b"/>
            <a:pathLst>
              <a:path w="50524" h="4496609">
                <a:moveTo>
                  <a:pt x="50524" y="0"/>
                </a:moveTo>
                <a:lnTo>
                  <a:pt x="50524" y="0"/>
                </a:lnTo>
                <a:lnTo>
                  <a:pt x="50524" y="4496609"/>
                </a:lnTo>
                <a:lnTo>
                  <a:pt x="50524" y="4496609"/>
                </a:lnTo>
                <a:cubicBezTo>
                  <a:pt x="22620" y="4496609"/>
                  <a:pt x="0" y="4473989"/>
                  <a:pt x="0" y="4446085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7" name="Shape 5"/>
          <p:cNvSpPr/>
          <p:nvPr/>
        </p:nvSpPr>
        <p:spPr>
          <a:xfrm>
            <a:off x="808379" y="2121995"/>
            <a:ext cx="606284" cy="606284"/>
          </a:xfrm>
          <a:custGeom>
            <a:avLst/>
            <a:gdLst/>
            <a:ahLst/>
            <a:cxnLst/>
            <a:rect l="l" t="t" r="r" b="b"/>
            <a:pathLst>
              <a:path w="606284" h="606284">
                <a:moveTo>
                  <a:pt x="303142" y="0"/>
                </a:moveTo>
                <a:lnTo>
                  <a:pt x="303142" y="0"/>
                </a:lnTo>
                <a:cubicBezTo>
                  <a:pt x="470563" y="0"/>
                  <a:pt x="606284" y="135721"/>
                  <a:pt x="606284" y="303142"/>
                </a:cubicBezTo>
                <a:lnTo>
                  <a:pt x="606284" y="303142"/>
                </a:lnTo>
                <a:cubicBezTo>
                  <a:pt x="606284" y="470563"/>
                  <a:pt x="470563" y="606284"/>
                  <a:pt x="303142" y="606284"/>
                </a:cubicBezTo>
                <a:lnTo>
                  <a:pt x="303142" y="606284"/>
                </a:lnTo>
                <a:cubicBezTo>
                  <a:pt x="135721" y="606284"/>
                  <a:pt x="0" y="470563"/>
                  <a:pt x="0" y="303142"/>
                </a:cubicBezTo>
                <a:lnTo>
                  <a:pt x="0" y="303142"/>
                </a:lnTo>
                <a:cubicBezTo>
                  <a:pt x="0" y="135721"/>
                  <a:pt x="135721" y="0"/>
                  <a:pt x="303142" y="0"/>
                </a:cubicBezTo>
                <a:close/>
              </a:path>
            </a:pathLst>
          </a:custGeom>
          <a:solidFill>
            <a:srgbClr val="3A4F6A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959950" y="2273566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39018" y="135289"/>
                </a:moveTo>
                <a:cubicBezTo>
                  <a:pt x="46892" y="80226"/>
                  <a:pt x="94317" y="37893"/>
                  <a:pt x="151571" y="37893"/>
                </a:cubicBezTo>
                <a:cubicBezTo>
                  <a:pt x="182951" y="37893"/>
                  <a:pt x="211371" y="50622"/>
                  <a:pt x="231975" y="71167"/>
                </a:cubicBezTo>
                <a:cubicBezTo>
                  <a:pt x="232093" y="71286"/>
                  <a:pt x="232212" y="71404"/>
                  <a:pt x="232330" y="71523"/>
                </a:cubicBezTo>
                <a:lnTo>
                  <a:pt x="236830" y="75786"/>
                </a:lnTo>
                <a:lnTo>
                  <a:pt x="208469" y="75786"/>
                </a:lnTo>
                <a:cubicBezTo>
                  <a:pt x="197990" y="75786"/>
                  <a:pt x="189523" y="84252"/>
                  <a:pt x="189523" y="94732"/>
                </a:cubicBezTo>
                <a:cubicBezTo>
                  <a:pt x="189523" y="105212"/>
                  <a:pt x="197990" y="113678"/>
                  <a:pt x="208469" y="113678"/>
                </a:cubicBezTo>
                <a:lnTo>
                  <a:pt x="284255" y="113678"/>
                </a:lnTo>
                <a:cubicBezTo>
                  <a:pt x="294735" y="113678"/>
                  <a:pt x="303201" y="105212"/>
                  <a:pt x="303201" y="94732"/>
                </a:cubicBezTo>
                <a:lnTo>
                  <a:pt x="303201" y="18946"/>
                </a:lnTo>
                <a:cubicBezTo>
                  <a:pt x="303201" y="8467"/>
                  <a:pt x="294735" y="0"/>
                  <a:pt x="284255" y="0"/>
                </a:cubicBezTo>
                <a:cubicBezTo>
                  <a:pt x="273775" y="0"/>
                  <a:pt x="265309" y="8467"/>
                  <a:pt x="265309" y="18946"/>
                </a:cubicBezTo>
                <a:lnTo>
                  <a:pt x="265309" y="50563"/>
                </a:lnTo>
                <a:lnTo>
                  <a:pt x="258618" y="44228"/>
                </a:lnTo>
                <a:cubicBezTo>
                  <a:pt x="231205" y="16933"/>
                  <a:pt x="193312" y="0"/>
                  <a:pt x="151571" y="0"/>
                </a:cubicBezTo>
                <a:cubicBezTo>
                  <a:pt x="75193" y="0"/>
                  <a:pt x="12019" y="56484"/>
                  <a:pt x="1539" y="129960"/>
                </a:cubicBezTo>
                <a:cubicBezTo>
                  <a:pt x="59" y="140322"/>
                  <a:pt x="7223" y="149913"/>
                  <a:pt x="17585" y="151393"/>
                </a:cubicBezTo>
                <a:cubicBezTo>
                  <a:pt x="27946" y="152874"/>
                  <a:pt x="37538" y="145650"/>
                  <a:pt x="39018" y="135348"/>
                </a:cubicBezTo>
                <a:close/>
                <a:moveTo>
                  <a:pt x="301603" y="173182"/>
                </a:moveTo>
                <a:cubicBezTo>
                  <a:pt x="303083" y="162821"/>
                  <a:pt x="295860" y="153229"/>
                  <a:pt x="285558" y="151749"/>
                </a:cubicBezTo>
                <a:cubicBezTo>
                  <a:pt x="275255" y="150269"/>
                  <a:pt x="265605" y="157492"/>
                  <a:pt x="264124" y="167794"/>
                </a:cubicBezTo>
                <a:cubicBezTo>
                  <a:pt x="256250" y="222857"/>
                  <a:pt x="208825" y="265190"/>
                  <a:pt x="151571" y="265190"/>
                </a:cubicBezTo>
                <a:cubicBezTo>
                  <a:pt x="120191" y="265190"/>
                  <a:pt x="91772" y="252461"/>
                  <a:pt x="71167" y="231916"/>
                </a:cubicBezTo>
                <a:cubicBezTo>
                  <a:pt x="71049" y="231797"/>
                  <a:pt x="70931" y="231679"/>
                  <a:pt x="70812" y="231560"/>
                </a:cubicBezTo>
                <a:lnTo>
                  <a:pt x="66312" y="227297"/>
                </a:lnTo>
                <a:lnTo>
                  <a:pt x="94673" y="227297"/>
                </a:lnTo>
                <a:cubicBezTo>
                  <a:pt x="105152" y="227297"/>
                  <a:pt x="113619" y="218831"/>
                  <a:pt x="113619" y="208351"/>
                </a:cubicBezTo>
                <a:cubicBezTo>
                  <a:pt x="113619" y="197871"/>
                  <a:pt x="105152" y="189405"/>
                  <a:pt x="94673" y="189405"/>
                </a:cubicBezTo>
                <a:lnTo>
                  <a:pt x="18946" y="189464"/>
                </a:lnTo>
                <a:cubicBezTo>
                  <a:pt x="13914" y="189464"/>
                  <a:pt x="9059" y="191477"/>
                  <a:pt x="5506" y="195089"/>
                </a:cubicBezTo>
                <a:cubicBezTo>
                  <a:pt x="1954" y="198700"/>
                  <a:pt x="-59" y="203496"/>
                  <a:pt x="0" y="208588"/>
                </a:cubicBezTo>
                <a:lnTo>
                  <a:pt x="592" y="283781"/>
                </a:lnTo>
                <a:cubicBezTo>
                  <a:pt x="651" y="294261"/>
                  <a:pt x="9236" y="302669"/>
                  <a:pt x="19716" y="302550"/>
                </a:cubicBezTo>
                <a:cubicBezTo>
                  <a:pt x="30196" y="302432"/>
                  <a:pt x="38603" y="293906"/>
                  <a:pt x="38485" y="283426"/>
                </a:cubicBezTo>
                <a:lnTo>
                  <a:pt x="38248" y="252934"/>
                </a:lnTo>
                <a:lnTo>
                  <a:pt x="44583" y="258914"/>
                </a:lnTo>
                <a:cubicBezTo>
                  <a:pt x="71996" y="286209"/>
                  <a:pt x="109830" y="303142"/>
                  <a:pt x="151571" y="303142"/>
                </a:cubicBezTo>
                <a:cubicBezTo>
                  <a:pt x="227949" y="303142"/>
                  <a:pt x="291123" y="246658"/>
                  <a:pt x="301603" y="173182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9" name="Text 7"/>
          <p:cNvSpPr/>
          <p:nvPr/>
        </p:nvSpPr>
        <p:spPr>
          <a:xfrm>
            <a:off x="1566235" y="2223043"/>
            <a:ext cx="1970424" cy="4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85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图书信息管理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08379" y="2930375"/>
            <a:ext cx="7022794" cy="6568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管理员可对图书信息进行</a:t>
            </a:r>
            <a:r>
              <a:rPr lang="en-US" sz="1590" b="1" dirty="0">
                <a:solidFill>
                  <a:srgbClr val="3A4F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集中管理</a:t>
            </a: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,支持新增、修改、删除和查询操作。提供ISBN、书名、作者等多维度检索,实现馆藏资源的统一维护。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8379" y="3789277"/>
            <a:ext cx="6921747" cy="505237"/>
          </a:xfrm>
          <a:custGeom>
            <a:avLst/>
            <a:gdLst/>
            <a:ahLst/>
            <a:cxnLst/>
            <a:rect l="l" t="t" r="r" b="b"/>
            <a:pathLst>
              <a:path w="6921747" h="505237">
                <a:moveTo>
                  <a:pt x="50524" y="0"/>
                </a:moveTo>
                <a:lnTo>
                  <a:pt x="6871223" y="0"/>
                </a:lnTo>
                <a:cubicBezTo>
                  <a:pt x="6899126" y="0"/>
                  <a:pt x="6921747" y="22620"/>
                  <a:pt x="6921747" y="50524"/>
                </a:cubicBezTo>
                <a:lnTo>
                  <a:pt x="6921747" y="454713"/>
                </a:lnTo>
                <a:cubicBezTo>
                  <a:pt x="6921747" y="482617"/>
                  <a:pt x="6899126" y="505237"/>
                  <a:pt x="6871223" y="505237"/>
                </a:cubicBezTo>
                <a:lnTo>
                  <a:pt x="50524" y="505237"/>
                </a:lnTo>
                <a:cubicBezTo>
                  <a:pt x="22620" y="505237"/>
                  <a:pt x="0" y="482617"/>
                  <a:pt x="0" y="454713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41004" y="3928218"/>
            <a:ext cx="227357" cy="227357"/>
          </a:xfrm>
          <a:custGeom>
            <a:avLst/>
            <a:gdLst/>
            <a:ahLst/>
            <a:cxnLst/>
            <a:rect l="l" t="t" r="r" b="b"/>
            <a:pathLst>
              <a:path w="227357" h="227357">
                <a:moveTo>
                  <a:pt x="113678" y="227357"/>
                </a:moveTo>
                <a:cubicBezTo>
                  <a:pt x="176419" y="227357"/>
                  <a:pt x="227357" y="176419"/>
                  <a:pt x="227357" y="113678"/>
                </a:cubicBezTo>
                <a:cubicBezTo>
                  <a:pt x="227357" y="50938"/>
                  <a:pt x="176419" y="0"/>
                  <a:pt x="113678" y="0"/>
                </a:cubicBezTo>
                <a:cubicBezTo>
                  <a:pt x="50938" y="0"/>
                  <a:pt x="0" y="50938"/>
                  <a:pt x="0" y="113678"/>
                </a:cubicBezTo>
                <a:cubicBezTo>
                  <a:pt x="0" y="176419"/>
                  <a:pt x="50938" y="227357"/>
                  <a:pt x="113678" y="227357"/>
                </a:cubicBezTo>
                <a:close/>
                <a:moveTo>
                  <a:pt x="103021" y="152755"/>
                </a:moveTo>
                <a:lnTo>
                  <a:pt x="103021" y="124336"/>
                </a:lnTo>
                <a:lnTo>
                  <a:pt x="74601" y="124336"/>
                </a:lnTo>
                <a:cubicBezTo>
                  <a:pt x="68695" y="124336"/>
                  <a:pt x="63944" y="119584"/>
                  <a:pt x="63944" y="113678"/>
                </a:cubicBezTo>
                <a:cubicBezTo>
                  <a:pt x="63944" y="107772"/>
                  <a:pt x="68695" y="103021"/>
                  <a:pt x="74601" y="103021"/>
                </a:cubicBezTo>
                <a:lnTo>
                  <a:pt x="103021" y="103021"/>
                </a:lnTo>
                <a:lnTo>
                  <a:pt x="103021" y="74601"/>
                </a:lnTo>
                <a:cubicBezTo>
                  <a:pt x="103021" y="68695"/>
                  <a:pt x="107772" y="63944"/>
                  <a:pt x="113678" y="63944"/>
                </a:cubicBezTo>
                <a:cubicBezTo>
                  <a:pt x="119584" y="63944"/>
                  <a:pt x="124336" y="68695"/>
                  <a:pt x="124336" y="74601"/>
                </a:cubicBezTo>
                <a:lnTo>
                  <a:pt x="124336" y="103021"/>
                </a:lnTo>
                <a:lnTo>
                  <a:pt x="152755" y="103021"/>
                </a:lnTo>
                <a:cubicBezTo>
                  <a:pt x="158661" y="103021"/>
                  <a:pt x="163413" y="107772"/>
                  <a:pt x="163413" y="113678"/>
                </a:cubicBezTo>
                <a:cubicBezTo>
                  <a:pt x="163413" y="119584"/>
                  <a:pt x="158661" y="124336"/>
                  <a:pt x="152755" y="124336"/>
                </a:cubicBezTo>
                <a:lnTo>
                  <a:pt x="124336" y="124336"/>
                </a:lnTo>
                <a:lnTo>
                  <a:pt x="124336" y="152755"/>
                </a:lnTo>
                <a:cubicBezTo>
                  <a:pt x="124336" y="158661"/>
                  <a:pt x="119584" y="163413"/>
                  <a:pt x="113678" y="163413"/>
                </a:cubicBezTo>
                <a:cubicBezTo>
                  <a:pt x="107772" y="163413"/>
                  <a:pt x="103021" y="158661"/>
                  <a:pt x="103021" y="152755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13" name="Text 11"/>
          <p:cNvSpPr/>
          <p:nvPr/>
        </p:nvSpPr>
        <p:spPr>
          <a:xfrm>
            <a:off x="1294670" y="3890325"/>
            <a:ext cx="2841958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新增图书: 录入基本信息与库存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8379" y="4395562"/>
            <a:ext cx="6921747" cy="505237"/>
          </a:xfrm>
          <a:custGeom>
            <a:avLst/>
            <a:gdLst/>
            <a:ahLst/>
            <a:cxnLst/>
            <a:rect l="l" t="t" r="r" b="b"/>
            <a:pathLst>
              <a:path w="6921747" h="505237">
                <a:moveTo>
                  <a:pt x="50524" y="0"/>
                </a:moveTo>
                <a:lnTo>
                  <a:pt x="6871223" y="0"/>
                </a:lnTo>
                <a:cubicBezTo>
                  <a:pt x="6899126" y="0"/>
                  <a:pt x="6921747" y="22620"/>
                  <a:pt x="6921747" y="50524"/>
                </a:cubicBezTo>
                <a:lnTo>
                  <a:pt x="6921747" y="454713"/>
                </a:lnTo>
                <a:cubicBezTo>
                  <a:pt x="6921747" y="482617"/>
                  <a:pt x="6899126" y="505237"/>
                  <a:pt x="6871223" y="505237"/>
                </a:cubicBezTo>
                <a:lnTo>
                  <a:pt x="50524" y="505237"/>
                </a:lnTo>
                <a:cubicBezTo>
                  <a:pt x="22620" y="505237"/>
                  <a:pt x="0" y="482617"/>
                  <a:pt x="0" y="454713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C7A87C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941004" y="4534502"/>
            <a:ext cx="227357" cy="227357"/>
          </a:xfrm>
          <a:custGeom>
            <a:avLst/>
            <a:gdLst/>
            <a:ahLst/>
            <a:cxnLst/>
            <a:rect l="l" t="t" r="r" b="b"/>
            <a:pathLst>
              <a:path w="227357" h="227357">
                <a:moveTo>
                  <a:pt x="209417" y="9636"/>
                </a:moveTo>
                <a:cubicBezTo>
                  <a:pt x="199692" y="-89"/>
                  <a:pt x="183972" y="-89"/>
                  <a:pt x="174248" y="9636"/>
                </a:cubicBezTo>
                <a:lnTo>
                  <a:pt x="163413" y="20471"/>
                </a:lnTo>
                <a:lnTo>
                  <a:pt x="206886" y="63944"/>
                </a:lnTo>
                <a:lnTo>
                  <a:pt x="217721" y="53109"/>
                </a:lnTo>
                <a:cubicBezTo>
                  <a:pt x="227445" y="43384"/>
                  <a:pt x="227445" y="27665"/>
                  <a:pt x="217721" y="17940"/>
                </a:cubicBezTo>
                <a:lnTo>
                  <a:pt x="209417" y="9636"/>
                </a:lnTo>
                <a:close/>
                <a:moveTo>
                  <a:pt x="76555" y="107328"/>
                </a:moveTo>
                <a:cubicBezTo>
                  <a:pt x="73847" y="110037"/>
                  <a:pt x="71759" y="113367"/>
                  <a:pt x="70560" y="117053"/>
                </a:cubicBezTo>
                <a:lnTo>
                  <a:pt x="57416" y="156485"/>
                </a:lnTo>
                <a:cubicBezTo>
                  <a:pt x="56129" y="160304"/>
                  <a:pt x="57150" y="164523"/>
                  <a:pt x="59992" y="167409"/>
                </a:cubicBezTo>
                <a:cubicBezTo>
                  <a:pt x="62834" y="170295"/>
                  <a:pt x="67052" y="171272"/>
                  <a:pt x="70916" y="169985"/>
                </a:cubicBezTo>
                <a:lnTo>
                  <a:pt x="110348" y="156841"/>
                </a:lnTo>
                <a:cubicBezTo>
                  <a:pt x="113989" y="155642"/>
                  <a:pt x="117320" y="153555"/>
                  <a:pt x="120073" y="150846"/>
                </a:cubicBezTo>
                <a:lnTo>
                  <a:pt x="191832" y="78998"/>
                </a:lnTo>
                <a:lnTo>
                  <a:pt x="148359" y="35524"/>
                </a:lnTo>
                <a:lnTo>
                  <a:pt x="76555" y="107328"/>
                </a:lnTo>
                <a:close/>
                <a:moveTo>
                  <a:pt x="42629" y="28420"/>
                </a:moveTo>
                <a:cubicBezTo>
                  <a:pt x="19094" y="28420"/>
                  <a:pt x="0" y="47514"/>
                  <a:pt x="0" y="71049"/>
                </a:cubicBezTo>
                <a:lnTo>
                  <a:pt x="0" y="184727"/>
                </a:lnTo>
                <a:cubicBezTo>
                  <a:pt x="0" y="208262"/>
                  <a:pt x="19094" y="227357"/>
                  <a:pt x="42629" y="227357"/>
                </a:cubicBezTo>
                <a:lnTo>
                  <a:pt x="156308" y="227357"/>
                </a:lnTo>
                <a:cubicBezTo>
                  <a:pt x="179843" y="227357"/>
                  <a:pt x="198937" y="208262"/>
                  <a:pt x="198937" y="184727"/>
                </a:cubicBezTo>
                <a:lnTo>
                  <a:pt x="198937" y="142098"/>
                </a:lnTo>
                <a:cubicBezTo>
                  <a:pt x="198937" y="134238"/>
                  <a:pt x="192587" y="127888"/>
                  <a:pt x="184727" y="127888"/>
                </a:cubicBezTo>
                <a:cubicBezTo>
                  <a:pt x="176867" y="127888"/>
                  <a:pt x="170517" y="134238"/>
                  <a:pt x="170517" y="142098"/>
                </a:cubicBezTo>
                <a:lnTo>
                  <a:pt x="170517" y="184727"/>
                </a:lnTo>
                <a:cubicBezTo>
                  <a:pt x="170517" y="192587"/>
                  <a:pt x="164167" y="198937"/>
                  <a:pt x="156308" y="198937"/>
                </a:cubicBezTo>
                <a:lnTo>
                  <a:pt x="42629" y="198937"/>
                </a:lnTo>
                <a:cubicBezTo>
                  <a:pt x="34770" y="198937"/>
                  <a:pt x="28420" y="192587"/>
                  <a:pt x="28420" y="184727"/>
                </a:cubicBezTo>
                <a:lnTo>
                  <a:pt x="28420" y="71049"/>
                </a:lnTo>
                <a:cubicBezTo>
                  <a:pt x="28420" y="63189"/>
                  <a:pt x="34770" y="56839"/>
                  <a:pt x="42629" y="56839"/>
                </a:cubicBezTo>
                <a:lnTo>
                  <a:pt x="85259" y="56839"/>
                </a:lnTo>
                <a:cubicBezTo>
                  <a:pt x="93119" y="56839"/>
                  <a:pt x="99469" y="50489"/>
                  <a:pt x="99469" y="42629"/>
                </a:cubicBezTo>
                <a:cubicBezTo>
                  <a:pt x="99469" y="34770"/>
                  <a:pt x="93119" y="28420"/>
                  <a:pt x="85259" y="28420"/>
                </a:cubicBezTo>
                <a:lnTo>
                  <a:pt x="42629" y="28420"/>
                </a:lnTo>
                <a:close/>
              </a:path>
            </a:pathLst>
          </a:custGeom>
          <a:solidFill>
            <a:srgbClr val="C7A87C"/>
          </a:solidFill>
        </p:spPr>
      </p:sp>
      <p:sp>
        <p:nvSpPr>
          <p:cNvPr id="16" name="Text 14"/>
          <p:cNvSpPr/>
          <p:nvPr/>
        </p:nvSpPr>
        <p:spPr>
          <a:xfrm>
            <a:off x="1294670" y="4496609"/>
            <a:ext cx="2639863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修改信息: 更新图书详细资料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8379" y="5001846"/>
            <a:ext cx="6921747" cy="505237"/>
          </a:xfrm>
          <a:custGeom>
            <a:avLst/>
            <a:gdLst/>
            <a:ahLst/>
            <a:cxnLst/>
            <a:rect l="l" t="t" r="r" b="b"/>
            <a:pathLst>
              <a:path w="6921747" h="505237">
                <a:moveTo>
                  <a:pt x="50524" y="0"/>
                </a:moveTo>
                <a:lnTo>
                  <a:pt x="6871223" y="0"/>
                </a:lnTo>
                <a:cubicBezTo>
                  <a:pt x="6899126" y="0"/>
                  <a:pt x="6921747" y="22620"/>
                  <a:pt x="6921747" y="50524"/>
                </a:cubicBezTo>
                <a:lnTo>
                  <a:pt x="6921747" y="454713"/>
                </a:lnTo>
                <a:cubicBezTo>
                  <a:pt x="6921747" y="482617"/>
                  <a:pt x="6899126" y="505237"/>
                  <a:pt x="6871223" y="505237"/>
                </a:cubicBezTo>
                <a:lnTo>
                  <a:pt x="50524" y="505237"/>
                </a:lnTo>
                <a:cubicBezTo>
                  <a:pt x="22620" y="505237"/>
                  <a:pt x="0" y="482617"/>
                  <a:pt x="0" y="454713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8D7B6D">
              <a:alpha val="5098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955214" y="5140786"/>
            <a:ext cx="198937" cy="227357"/>
          </a:xfrm>
          <a:custGeom>
            <a:avLst/>
            <a:gdLst/>
            <a:ahLst/>
            <a:cxnLst/>
            <a:rect l="l" t="t" r="r" b="b"/>
            <a:pathLst>
              <a:path w="198937" h="227357">
                <a:moveTo>
                  <a:pt x="60702" y="2620"/>
                </a:moveTo>
                <a:cubicBezTo>
                  <a:pt x="62656" y="-3197"/>
                  <a:pt x="68074" y="-7105"/>
                  <a:pt x="74202" y="-7105"/>
                </a:cubicBezTo>
                <a:lnTo>
                  <a:pt x="124780" y="-7105"/>
                </a:lnTo>
                <a:cubicBezTo>
                  <a:pt x="130908" y="-7105"/>
                  <a:pt x="136325" y="-3197"/>
                  <a:pt x="138279" y="2620"/>
                </a:cubicBezTo>
                <a:lnTo>
                  <a:pt x="142098" y="14210"/>
                </a:lnTo>
                <a:lnTo>
                  <a:pt x="184727" y="14210"/>
                </a:lnTo>
                <a:cubicBezTo>
                  <a:pt x="192587" y="14210"/>
                  <a:pt x="198937" y="20560"/>
                  <a:pt x="198937" y="28420"/>
                </a:cubicBezTo>
                <a:cubicBezTo>
                  <a:pt x="198937" y="36279"/>
                  <a:pt x="192587" y="42629"/>
                  <a:pt x="184727" y="42629"/>
                </a:cubicBezTo>
                <a:lnTo>
                  <a:pt x="14210" y="42629"/>
                </a:lnTo>
                <a:cubicBezTo>
                  <a:pt x="6350" y="42629"/>
                  <a:pt x="0" y="36279"/>
                  <a:pt x="0" y="28420"/>
                </a:cubicBezTo>
                <a:cubicBezTo>
                  <a:pt x="0" y="20560"/>
                  <a:pt x="6350" y="14210"/>
                  <a:pt x="14210" y="14210"/>
                </a:cubicBezTo>
                <a:lnTo>
                  <a:pt x="56839" y="14210"/>
                </a:lnTo>
                <a:lnTo>
                  <a:pt x="60702" y="2620"/>
                </a:lnTo>
                <a:close/>
                <a:moveTo>
                  <a:pt x="14210" y="63944"/>
                </a:moveTo>
                <a:lnTo>
                  <a:pt x="184727" y="63944"/>
                </a:lnTo>
                <a:lnTo>
                  <a:pt x="184727" y="198937"/>
                </a:lnTo>
                <a:cubicBezTo>
                  <a:pt x="184727" y="214612"/>
                  <a:pt x="171983" y="227357"/>
                  <a:pt x="156308" y="227357"/>
                </a:cubicBezTo>
                <a:lnTo>
                  <a:pt x="42629" y="227357"/>
                </a:lnTo>
                <a:cubicBezTo>
                  <a:pt x="26954" y="227357"/>
                  <a:pt x="14210" y="214612"/>
                  <a:pt x="14210" y="198937"/>
                </a:cubicBezTo>
                <a:lnTo>
                  <a:pt x="14210" y="63944"/>
                </a:lnTo>
                <a:close/>
                <a:moveTo>
                  <a:pt x="53287" y="92364"/>
                </a:moveTo>
                <a:cubicBezTo>
                  <a:pt x="47381" y="92364"/>
                  <a:pt x="42629" y="97115"/>
                  <a:pt x="42629" y="103021"/>
                </a:cubicBezTo>
                <a:lnTo>
                  <a:pt x="42629" y="188280"/>
                </a:lnTo>
                <a:cubicBezTo>
                  <a:pt x="42629" y="194186"/>
                  <a:pt x="47381" y="198937"/>
                  <a:pt x="53287" y="198937"/>
                </a:cubicBezTo>
                <a:cubicBezTo>
                  <a:pt x="59193" y="198937"/>
                  <a:pt x="63944" y="194186"/>
                  <a:pt x="63944" y="188280"/>
                </a:cubicBezTo>
                <a:lnTo>
                  <a:pt x="63944" y="103021"/>
                </a:lnTo>
                <a:cubicBezTo>
                  <a:pt x="63944" y="97115"/>
                  <a:pt x="59193" y="92364"/>
                  <a:pt x="53287" y="92364"/>
                </a:cubicBezTo>
                <a:close/>
                <a:moveTo>
                  <a:pt x="99469" y="92364"/>
                </a:moveTo>
                <a:cubicBezTo>
                  <a:pt x="93563" y="92364"/>
                  <a:pt x="88811" y="97115"/>
                  <a:pt x="88811" y="103021"/>
                </a:cubicBezTo>
                <a:lnTo>
                  <a:pt x="88811" y="188280"/>
                </a:lnTo>
                <a:cubicBezTo>
                  <a:pt x="88811" y="194186"/>
                  <a:pt x="93563" y="198937"/>
                  <a:pt x="99469" y="198937"/>
                </a:cubicBezTo>
                <a:cubicBezTo>
                  <a:pt x="105374" y="198937"/>
                  <a:pt x="110126" y="194186"/>
                  <a:pt x="110126" y="188280"/>
                </a:cubicBezTo>
                <a:lnTo>
                  <a:pt x="110126" y="103021"/>
                </a:lnTo>
                <a:cubicBezTo>
                  <a:pt x="110126" y="97115"/>
                  <a:pt x="105374" y="92364"/>
                  <a:pt x="99469" y="92364"/>
                </a:cubicBezTo>
                <a:close/>
                <a:moveTo>
                  <a:pt x="145650" y="92364"/>
                </a:moveTo>
                <a:cubicBezTo>
                  <a:pt x="139744" y="92364"/>
                  <a:pt x="134993" y="97115"/>
                  <a:pt x="134993" y="103021"/>
                </a:cubicBezTo>
                <a:lnTo>
                  <a:pt x="134993" y="188280"/>
                </a:lnTo>
                <a:cubicBezTo>
                  <a:pt x="134993" y="194186"/>
                  <a:pt x="139744" y="198937"/>
                  <a:pt x="145650" y="198937"/>
                </a:cubicBezTo>
                <a:cubicBezTo>
                  <a:pt x="151556" y="198937"/>
                  <a:pt x="156308" y="194186"/>
                  <a:pt x="156308" y="188280"/>
                </a:cubicBezTo>
                <a:lnTo>
                  <a:pt x="156308" y="103021"/>
                </a:lnTo>
                <a:cubicBezTo>
                  <a:pt x="156308" y="97115"/>
                  <a:pt x="151556" y="92364"/>
                  <a:pt x="145650" y="92364"/>
                </a:cubicBezTo>
                <a:close/>
              </a:path>
            </a:pathLst>
          </a:custGeom>
          <a:solidFill>
            <a:srgbClr val="8D7B6D"/>
          </a:solidFill>
        </p:spPr>
      </p:sp>
      <p:sp>
        <p:nvSpPr>
          <p:cNvPr id="19" name="Text 17"/>
          <p:cNvSpPr/>
          <p:nvPr/>
        </p:nvSpPr>
        <p:spPr>
          <a:xfrm>
            <a:off x="1294670" y="5102894"/>
            <a:ext cx="2639863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删除图书: 移除下架图书信息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08379" y="5608131"/>
            <a:ext cx="6921747" cy="505237"/>
          </a:xfrm>
          <a:custGeom>
            <a:avLst/>
            <a:gdLst/>
            <a:ahLst/>
            <a:cxnLst/>
            <a:rect l="l" t="t" r="r" b="b"/>
            <a:pathLst>
              <a:path w="6921747" h="505237">
                <a:moveTo>
                  <a:pt x="50524" y="0"/>
                </a:moveTo>
                <a:lnTo>
                  <a:pt x="6871223" y="0"/>
                </a:lnTo>
                <a:cubicBezTo>
                  <a:pt x="6899126" y="0"/>
                  <a:pt x="6921747" y="22620"/>
                  <a:pt x="6921747" y="50524"/>
                </a:cubicBezTo>
                <a:lnTo>
                  <a:pt x="6921747" y="454713"/>
                </a:lnTo>
                <a:cubicBezTo>
                  <a:pt x="6921747" y="482617"/>
                  <a:pt x="6899126" y="505237"/>
                  <a:pt x="6871223" y="505237"/>
                </a:cubicBezTo>
                <a:lnTo>
                  <a:pt x="50524" y="505237"/>
                </a:lnTo>
                <a:cubicBezTo>
                  <a:pt x="22620" y="505237"/>
                  <a:pt x="0" y="482617"/>
                  <a:pt x="0" y="454713"/>
                </a:cubicBezTo>
                <a:lnTo>
                  <a:pt x="0" y="50524"/>
                </a:lnTo>
                <a:cubicBezTo>
                  <a:pt x="0" y="22620"/>
                  <a:pt x="22620" y="0"/>
                  <a:pt x="50524" y="0"/>
                </a:cubicBezTo>
                <a:close/>
              </a:path>
            </a:pathLst>
          </a:custGeom>
          <a:solidFill>
            <a:srgbClr val="3A4F6A">
              <a:alpha val="5098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941004" y="5747071"/>
            <a:ext cx="227357" cy="227357"/>
          </a:xfrm>
          <a:custGeom>
            <a:avLst/>
            <a:gdLst/>
            <a:ahLst/>
            <a:cxnLst/>
            <a:rect l="l" t="t" r="r" b="b"/>
            <a:pathLst>
              <a:path w="227357" h="227357">
                <a:moveTo>
                  <a:pt x="184727" y="92364"/>
                </a:moveTo>
                <a:cubicBezTo>
                  <a:pt x="184727" y="112746"/>
                  <a:pt x="178111" y="131574"/>
                  <a:pt x="166965" y="146849"/>
                </a:cubicBezTo>
                <a:lnTo>
                  <a:pt x="223183" y="203111"/>
                </a:lnTo>
                <a:cubicBezTo>
                  <a:pt x="228733" y="208662"/>
                  <a:pt x="228733" y="217676"/>
                  <a:pt x="223183" y="223227"/>
                </a:cubicBezTo>
                <a:cubicBezTo>
                  <a:pt x="217632" y="228778"/>
                  <a:pt x="208617" y="228778"/>
                  <a:pt x="203067" y="223227"/>
                </a:cubicBezTo>
                <a:lnTo>
                  <a:pt x="146849" y="166965"/>
                </a:lnTo>
                <a:cubicBezTo>
                  <a:pt x="131574" y="178111"/>
                  <a:pt x="112746" y="184727"/>
                  <a:pt x="92364" y="184727"/>
                </a:cubicBezTo>
                <a:cubicBezTo>
                  <a:pt x="41342" y="184727"/>
                  <a:pt x="0" y="143386"/>
                  <a:pt x="0" y="92364"/>
                </a:cubicBezTo>
                <a:cubicBezTo>
                  <a:pt x="0" y="41342"/>
                  <a:pt x="41342" y="0"/>
                  <a:pt x="92364" y="0"/>
                </a:cubicBezTo>
                <a:cubicBezTo>
                  <a:pt x="143386" y="0"/>
                  <a:pt x="184727" y="41342"/>
                  <a:pt x="184727" y="92364"/>
                </a:cubicBezTo>
                <a:close/>
                <a:moveTo>
                  <a:pt x="92364" y="156308"/>
                </a:moveTo>
                <a:cubicBezTo>
                  <a:pt x="127655" y="156308"/>
                  <a:pt x="156308" y="127655"/>
                  <a:pt x="156308" y="92364"/>
                </a:cubicBezTo>
                <a:cubicBezTo>
                  <a:pt x="156308" y="57072"/>
                  <a:pt x="127655" y="28420"/>
                  <a:pt x="92364" y="28420"/>
                </a:cubicBezTo>
                <a:cubicBezTo>
                  <a:pt x="57072" y="28420"/>
                  <a:pt x="28420" y="57072"/>
                  <a:pt x="28420" y="92364"/>
                </a:cubicBezTo>
                <a:cubicBezTo>
                  <a:pt x="28420" y="127655"/>
                  <a:pt x="57072" y="156308"/>
                  <a:pt x="92364" y="156308"/>
                </a:cubicBezTo>
                <a:close/>
              </a:path>
            </a:pathLst>
          </a:custGeom>
          <a:solidFill>
            <a:srgbClr val="3A4F6A"/>
          </a:solidFill>
        </p:spPr>
      </p:sp>
      <p:sp>
        <p:nvSpPr>
          <p:cNvPr id="22" name="Text 20"/>
          <p:cNvSpPr/>
          <p:nvPr/>
        </p:nvSpPr>
        <p:spPr>
          <a:xfrm>
            <a:off x="1294670" y="5709178"/>
            <a:ext cx="2841958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2E3A4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多维查询: ISBN/书名/作者检索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80229" y="1869377"/>
            <a:ext cx="7477507" cy="4496609"/>
          </a:xfrm>
          <a:custGeom>
            <a:avLst/>
            <a:gdLst/>
            <a:ahLst/>
            <a:cxnLst/>
            <a:rect l="l" t="t" r="r" b="b"/>
            <a:pathLst>
              <a:path w="7477507" h="4496609">
                <a:moveTo>
                  <a:pt x="151581" y="0"/>
                </a:moveTo>
                <a:lnTo>
                  <a:pt x="7325927" y="0"/>
                </a:lnTo>
                <a:cubicBezTo>
                  <a:pt x="7409642" y="0"/>
                  <a:pt x="7477507" y="67865"/>
                  <a:pt x="7477507" y="151581"/>
                </a:cubicBezTo>
                <a:lnTo>
                  <a:pt x="7477507" y="4345028"/>
                </a:lnTo>
                <a:cubicBezTo>
                  <a:pt x="7477507" y="4428744"/>
                  <a:pt x="7409642" y="4496609"/>
                  <a:pt x="7325927" y="4496609"/>
                </a:cubicBezTo>
                <a:lnTo>
                  <a:pt x="151581" y="4496609"/>
                </a:lnTo>
                <a:cubicBezTo>
                  <a:pt x="67865" y="4496609"/>
                  <a:pt x="0" y="4428744"/>
                  <a:pt x="0" y="4345028"/>
                </a:cubicBezTo>
                <a:lnTo>
                  <a:pt x="0" y="151581"/>
                </a:lnTo>
                <a:cubicBezTo>
                  <a:pt x="0" y="67921"/>
                  <a:pt x="67921" y="0"/>
                  <a:pt x="151581" y="0"/>
                </a:cubicBezTo>
                <a:close/>
              </a:path>
            </a:pathLst>
          </a:custGeom>
          <a:gradFill flip="none" rotWithShape="1">
            <a:gsLst>
              <a:gs pos="0">
                <a:srgbClr val="C7A87C"/>
              </a:gs>
              <a:gs pos="100000">
                <a:srgbClr val="8D7B6D"/>
              </a:gs>
            </a:gsLst>
            <a:lin ang="2700000" scaled="1"/>
          </a:gradFill>
        </p:spPr>
      </p:sp>
      <p:sp>
        <p:nvSpPr>
          <p:cNvPr id="24" name="Shape 22"/>
          <p:cNvSpPr/>
          <p:nvPr/>
        </p:nvSpPr>
        <p:spPr>
          <a:xfrm>
            <a:off x="14135321" y="1869377"/>
            <a:ext cx="2020948" cy="1616758"/>
          </a:xfrm>
          <a:custGeom>
            <a:avLst/>
            <a:gdLst/>
            <a:ahLst/>
            <a:cxnLst/>
            <a:rect l="l" t="t" r="r" b="b"/>
            <a:pathLst>
              <a:path w="2020948" h="1616758">
                <a:moveTo>
                  <a:pt x="1111521" y="0"/>
                </a:moveTo>
                <a:cubicBezTo>
                  <a:pt x="1111521" y="-55892"/>
                  <a:pt x="1066366" y="-101047"/>
                  <a:pt x="1010474" y="-101047"/>
                </a:cubicBezTo>
                <a:cubicBezTo>
                  <a:pt x="954582" y="-101047"/>
                  <a:pt x="909427" y="-55892"/>
                  <a:pt x="909427" y="0"/>
                </a:cubicBezTo>
                <a:lnTo>
                  <a:pt x="909427" y="202095"/>
                </a:lnTo>
                <a:lnTo>
                  <a:pt x="606284" y="202095"/>
                </a:lnTo>
                <a:cubicBezTo>
                  <a:pt x="438925" y="202095"/>
                  <a:pt x="303142" y="337877"/>
                  <a:pt x="303142" y="505237"/>
                </a:cubicBezTo>
                <a:lnTo>
                  <a:pt x="303142" y="1212569"/>
                </a:lnTo>
                <a:cubicBezTo>
                  <a:pt x="303142" y="1379929"/>
                  <a:pt x="438925" y="1515711"/>
                  <a:pt x="606284" y="1515711"/>
                </a:cubicBezTo>
                <a:lnTo>
                  <a:pt x="1414664" y="1515711"/>
                </a:lnTo>
                <a:cubicBezTo>
                  <a:pt x="1582023" y="1515711"/>
                  <a:pt x="1717806" y="1379929"/>
                  <a:pt x="1717806" y="1212569"/>
                </a:cubicBezTo>
                <a:lnTo>
                  <a:pt x="1717806" y="505237"/>
                </a:lnTo>
                <a:cubicBezTo>
                  <a:pt x="1717806" y="337877"/>
                  <a:pt x="1582023" y="202095"/>
                  <a:pt x="1414664" y="202095"/>
                </a:cubicBezTo>
                <a:lnTo>
                  <a:pt x="1111521" y="202095"/>
                </a:lnTo>
                <a:lnTo>
                  <a:pt x="1111521" y="0"/>
                </a:lnTo>
                <a:close/>
                <a:moveTo>
                  <a:pt x="505237" y="1162045"/>
                </a:moveTo>
                <a:cubicBezTo>
                  <a:pt x="505237" y="1120047"/>
                  <a:pt x="539025" y="1086260"/>
                  <a:pt x="581023" y="1086260"/>
                </a:cubicBezTo>
                <a:lnTo>
                  <a:pt x="682070" y="1086260"/>
                </a:lnTo>
                <a:cubicBezTo>
                  <a:pt x="724068" y="1086260"/>
                  <a:pt x="757855" y="1120047"/>
                  <a:pt x="757855" y="1162045"/>
                </a:cubicBezTo>
                <a:cubicBezTo>
                  <a:pt x="757855" y="1204043"/>
                  <a:pt x="724068" y="1237831"/>
                  <a:pt x="682070" y="1237831"/>
                </a:cubicBezTo>
                <a:lnTo>
                  <a:pt x="581023" y="1237831"/>
                </a:lnTo>
                <a:cubicBezTo>
                  <a:pt x="539025" y="1237831"/>
                  <a:pt x="505237" y="1204043"/>
                  <a:pt x="505237" y="1162045"/>
                </a:cubicBezTo>
                <a:close/>
                <a:moveTo>
                  <a:pt x="884165" y="1162045"/>
                </a:moveTo>
                <a:cubicBezTo>
                  <a:pt x="884165" y="1120047"/>
                  <a:pt x="917952" y="1086260"/>
                  <a:pt x="959950" y="1086260"/>
                </a:cubicBezTo>
                <a:lnTo>
                  <a:pt x="1060998" y="1086260"/>
                </a:lnTo>
                <a:cubicBezTo>
                  <a:pt x="1102995" y="1086260"/>
                  <a:pt x="1136783" y="1120047"/>
                  <a:pt x="1136783" y="1162045"/>
                </a:cubicBezTo>
                <a:cubicBezTo>
                  <a:pt x="1136783" y="1204043"/>
                  <a:pt x="1102995" y="1237831"/>
                  <a:pt x="1060998" y="1237831"/>
                </a:cubicBezTo>
                <a:lnTo>
                  <a:pt x="959950" y="1237831"/>
                </a:lnTo>
                <a:cubicBezTo>
                  <a:pt x="917952" y="1237831"/>
                  <a:pt x="884165" y="1204043"/>
                  <a:pt x="884165" y="1162045"/>
                </a:cubicBezTo>
                <a:close/>
                <a:moveTo>
                  <a:pt x="1263092" y="1162045"/>
                </a:moveTo>
                <a:cubicBezTo>
                  <a:pt x="1263092" y="1120047"/>
                  <a:pt x="1296880" y="1086260"/>
                  <a:pt x="1338878" y="1086260"/>
                </a:cubicBezTo>
                <a:lnTo>
                  <a:pt x="1439925" y="1086260"/>
                </a:lnTo>
                <a:cubicBezTo>
                  <a:pt x="1481923" y="1086260"/>
                  <a:pt x="1515711" y="1120047"/>
                  <a:pt x="1515711" y="1162045"/>
                </a:cubicBezTo>
                <a:cubicBezTo>
                  <a:pt x="1515711" y="1204043"/>
                  <a:pt x="1481923" y="1237831"/>
                  <a:pt x="1439925" y="1237831"/>
                </a:cubicBezTo>
                <a:lnTo>
                  <a:pt x="1338878" y="1237831"/>
                </a:lnTo>
                <a:cubicBezTo>
                  <a:pt x="1296880" y="1237831"/>
                  <a:pt x="1263092" y="1204043"/>
                  <a:pt x="1263092" y="1162045"/>
                </a:cubicBezTo>
                <a:close/>
                <a:moveTo>
                  <a:pt x="707332" y="555761"/>
                </a:moveTo>
                <a:cubicBezTo>
                  <a:pt x="790986" y="555761"/>
                  <a:pt x="858903" y="623677"/>
                  <a:pt x="858903" y="707332"/>
                </a:cubicBezTo>
                <a:cubicBezTo>
                  <a:pt x="858903" y="790986"/>
                  <a:pt x="790986" y="858903"/>
                  <a:pt x="707332" y="858903"/>
                </a:cubicBezTo>
                <a:cubicBezTo>
                  <a:pt x="623677" y="858903"/>
                  <a:pt x="555761" y="790986"/>
                  <a:pt x="555761" y="707332"/>
                </a:cubicBezTo>
                <a:cubicBezTo>
                  <a:pt x="555761" y="623677"/>
                  <a:pt x="623677" y="555761"/>
                  <a:pt x="707332" y="555761"/>
                </a:cubicBezTo>
                <a:close/>
                <a:moveTo>
                  <a:pt x="1162045" y="707332"/>
                </a:moveTo>
                <a:cubicBezTo>
                  <a:pt x="1162045" y="623677"/>
                  <a:pt x="1229962" y="555761"/>
                  <a:pt x="1313616" y="555761"/>
                </a:cubicBezTo>
                <a:cubicBezTo>
                  <a:pt x="1397271" y="555761"/>
                  <a:pt x="1465187" y="623677"/>
                  <a:pt x="1465187" y="707332"/>
                </a:cubicBezTo>
                <a:cubicBezTo>
                  <a:pt x="1465187" y="790986"/>
                  <a:pt x="1397271" y="858903"/>
                  <a:pt x="1313616" y="858903"/>
                </a:cubicBezTo>
                <a:cubicBezTo>
                  <a:pt x="1229962" y="858903"/>
                  <a:pt x="1162045" y="790986"/>
                  <a:pt x="1162045" y="707332"/>
                </a:cubicBezTo>
                <a:close/>
                <a:moveTo>
                  <a:pt x="202095" y="707332"/>
                </a:moveTo>
                <a:cubicBezTo>
                  <a:pt x="202095" y="651440"/>
                  <a:pt x="156939" y="606284"/>
                  <a:pt x="101047" y="606284"/>
                </a:cubicBezTo>
                <a:cubicBezTo>
                  <a:pt x="45156" y="606284"/>
                  <a:pt x="0" y="651440"/>
                  <a:pt x="0" y="707332"/>
                </a:cubicBezTo>
                <a:lnTo>
                  <a:pt x="0" y="1010474"/>
                </a:lnTo>
                <a:cubicBezTo>
                  <a:pt x="0" y="1066366"/>
                  <a:pt x="45156" y="1111521"/>
                  <a:pt x="101047" y="1111521"/>
                </a:cubicBezTo>
                <a:cubicBezTo>
                  <a:pt x="156939" y="1111521"/>
                  <a:pt x="202095" y="1066366"/>
                  <a:pt x="202095" y="1010474"/>
                </a:cubicBezTo>
                <a:lnTo>
                  <a:pt x="202095" y="707332"/>
                </a:lnTo>
                <a:close/>
                <a:moveTo>
                  <a:pt x="1919901" y="606284"/>
                </a:moveTo>
                <a:cubicBezTo>
                  <a:pt x="1864009" y="606284"/>
                  <a:pt x="1818853" y="651440"/>
                  <a:pt x="1818853" y="707332"/>
                </a:cubicBezTo>
                <a:lnTo>
                  <a:pt x="1818853" y="1010474"/>
                </a:lnTo>
                <a:cubicBezTo>
                  <a:pt x="1818853" y="1066366"/>
                  <a:pt x="1864009" y="1111521"/>
                  <a:pt x="1919901" y="1111521"/>
                </a:cubicBezTo>
                <a:cubicBezTo>
                  <a:pt x="1975792" y="1111521"/>
                  <a:pt x="2020948" y="1066366"/>
                  <a:pt x="2020948" y="1010474"/>
                </a:cubicBezTo>
                <a:lnTo>
                  <a:pt x="2020948" y="707332"/>
                </a:lnTo>
                <a:cubicBezTo>
                  <a:pt x="2020948" y="651440"/>
                  <a:pt x="1975792" y="606284"/>
                  <a:pt x="1919901" y="606284"/>
                </a:cubicBezTo>
                <a:close/>
              </a:path>
            </a:pathLst>
          </a:custGeom>
          <a:solidFill>
            <a:srgbClr val="F8F5F1"/>
          </a:solidFill>
        </p:spPr>
      </p:sp>
      <p:sp>
        <p:nvSpPr>
          <p:cNvPr id="28" name="Text 26"/>
          <p:cNvSpPr/>
          <p:nvPr/>
        </p:nvSpPr>
        <p:spPr>
          <a:xfrm>
            <a:off x="637862" y="7603817"/>
            <a:ext cx="3397719" cy="4547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2070" y="8109054"/>
            <a:ext cx="33093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00030" y="7603817"/>
            <a:ext cx="3397719" cy="4547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44238" y="8109054"/>
            <a:ext cx="33093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62330" y="7603817"/>
            <a:ext cx="3397719" cy="4547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06539" y="8109054"/>
            <a:ext cx="33093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224499" y="7603817"/>
            <a:ext cx="3397719" cy="4547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268707" y="8109054"/>
            <a:ext cx="33093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32848" y="2121995"/>
            <a:ext cx="606284" cy="606284"/>
          </a:xfrm>
          <a:custGeom>
            <a:avLst/>
            <a:gdLst/>
            <a:ahLst/>
            <a:cxnLst/>
            <a:rect l="l" t="t" r="r" b="b"/>
            <a:pathLst>
              <a:path w="606284" h="606284">
                <a:moveTo>
                  <a:pt x="303142" y="0"/>
                </a:moveTo>
                <a:lnTo>
                  <a:pt x="303142" y="0"/>
                </a:lnTo>
                <a:cubicBezTo>
                  <a:pt x="470563" y="0"/>
                  <a:pt x="606284" y="135721"/>
                  <a:pt x="606284" y="303142"/>
                </a:cubicBezTo>
                <a:lnTo>
                  <a:pt x="606284" y="303142"/>
                </a:lnTo>
                <a:cubicBezTo>
                  <a:pt x="606284" y="470563"/>
                  <a:pt x="470563" y="606284"/>
                  <a:pt x="303142" y="606284"/>
                </a:cubicBezTo>
                <a:lnTo>
                  <a:pt x="303142" y="606284"/>
                </a:lnTo>
                <a:cubicBezTo>
                  <a:pt x="135721" y="606284"/>
                  <a:pt x="0" y="470563"/>
                  <a:pt x="0" y="303142"/>
                </a:cubicBezTo>
                <a:lnTo>
                  <a:pt x="0" y="303142"/>
                </a:lnTo>
                <a:cubicBezTo>
                  <a:pt x="0" y="135721"/>
                  <a:pt x="135721" y="0"/>
                  <a:pt x="303142" y="0"/>
                </a:cubicBezTo>
                <a:close/>
              </a:path>
            </a:pathLst>
          </a:custGeom>
          <a:solidFill>
            <a:srgbClr val="F8F5F1">
              <a:alpha val="20000"/>
            </a:srgbClr>
          </a:solidFill>
        </p:spPr>
      </p:sp>
      <p:sp>
        <p:nvSpPr>
          <p:cNvPr id="46" name="Shape 44"/>
          <p:cNvSpPr/>
          <p:nvPr/>
        </p:nvSpPr>
        <p:spPr>
          <a:xfrm>
            <a:off x="8684419" y="2273566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235942" y="7223"/>
                </a:moveTo>
                <a:lnTo>
                  <a:pt x="183721" y="59444"/>
                </a:lnTo>
                <a:lnTo>
                  <a:pt x="243698" y="119421"/>
                </a:lnTo>
                <a:lnTo>
                  <a:pt x="295919" y="67200"/>
                </a:lnTo>
                <a:cubicBezTo>
                  <a:pt x="300537" y="62523"/>
                  <a:pt x="303142" y="56247"/>
                  <a:pt x="303142" y="49734"/>
                </a:cubicBezTo>
                <a:cubicBezTo>
                  <a:pt x="303142" y="43221"/>
                  <a:pt x="300537" y="36945"/>
                  <a:pt x="295919" y="32268"/>
                </a:cubicBezTo>
                <a:lnTo>
                  <a:pt x="270874" y="7223"/>
                </a:lnTo>
                <a:cubicBezTo>
                  <a:pt x="266197" y="2605"/>
                  <a:pt x="259921" y="0"/>
                  <a:pt x="253408" y="0"/>
                </a:cubicBezTo>
                <a:cubicBezTo>
                  <a:pt x="246895" y="0"/>
                  <a:pt x="240619" y="2605"/>
                  <a:pt x="235942" y="7223"/>
                </a:cubicBezTo>
                <a:close/>
                <a:moveTo>
                  <a:pt x="163649" y="79516"/>
                </a:moveTo>
                <a:lnTo>
                  <a:pt x="7223" y="235942"/>
                </a:lnTo>
                <a:cubicBezTo>
                  <a:pt x="2605" y="240619"/>
                  <a:pt x="0" y="246895"/>
                  <a:pt x="0" y="253408"/>
                </a:cubicBezTo>
                <a:cubicBezTo>
                  <a:pt x="0" y="259921"/>
                  <a:pt x="2605" y="266197"/>
                  <a:pt x="7223" y="270874"/>
                </a:cubicBezTo>
                <a:lnTo>
                  <a:pt x="32268" y="295919"/>
                </a:lnTo>
                <a:cubicBezTo>
                  <a:pt x="36945" y="300537"/>
                  <a:pt x="43221" y="303142"/>
                  <a:pt x="49734" y="303142"/>
                </a:cubicBezTo>
                <a:cubicBezTo>
                  <a:pt x="56247" y="303142"/>
                  <a:pt x="62523" y="300537"/>
                  <a:pt x="67200" y="295919"/>
                </a:cubicBezTo>
                <a:lnTo>
                  <a:pt x="223627" y="139493"/>
                </a:lnTo>
                <a:lnTo>
                  <a:pt x="163649" y="79516"/>
                </a:lnTo>
                <a:close/>
              </a:path>
            </a:pathLst>
          </a:custGeom>
          <a:solidFill>
            <a:srgbClr val="F8F5F1"/>
          </a:solidFill>
        </p:spPr>
      </p:sp>
      <p:sp>
        <p:nvSpPr>
          <p:cNvPr id="47" name="Text 45"/>
          <p:cNvSpPr/>
          <p:nvPr/>
        </p:nvSpPr>
        <p:spPr>
          <a:xfrm>
            <a:off x="9290703" y="2223043"/>
            <a:ext cx="1629389" cy="4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8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AI赋能亮点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532848" y="2930375"/>
            <a:ext cx="6972270" cy="1263092"/>
          </a:xfrm>
          <a:custGeom>
            <a:avLst/>
            <a:gdLst/>
            <a:ahLst/>
            <a:cxnLst/>
            <a:rect l="l" t="t" r="r" b="b"/>
            <a:pathLst>
              <a:path w="6972270" h="1263092">
                <a:moveTo>
                  <a:pt x="151571" y="0"/>
                </a:moveTo>
                <a:lnTo>
                  <a:pt x="6820699" y="0"/>
                </a:lnTo>
                <a:cubicBezTo>
                  <a:pt x="6904410" y="0"/>
                  <a:pt x="6972270" y="67861"/>
                  <a:pt x="6972270" y="151571"/>
                </a:cubicBezTo>
                <a:lnTo>
                  <a:pt x="6972270" y="1111521"/>
                </a:lnTo>
                <a:cubicBezTo>
                  <a:pt x="6972270" y="1195232"/>
                  <a:pt x="6904410" y="1263092"/>
                  <a:pt x="6820699" y="1263092"/>
                </a:cubicBezTo>
                <a:lnTo>
                  <a:pt x="151571" y="1263092"/>
                </a:lnTo>
                <a:cubicBezTo>
                  <a:pt x="67861" y="1263092"/>
                  <a:pt x="0" y="1195232"/>
                  <a:pt x="0" y="1111521"/>
                </a:cubicBezTo>
                <a:lnTo>
                  <a:pt x="0" y="151571"/>
                </a:lnTo>
                <a:cubicBezTo>
                  <a:pt x="0" y="67917"/>
                  <a:pt x="67917" y="0"/>
                  <a:pt x="151571" y="0"/>
                </a:cubicBezTo>
                <a:close/>
              </a:path>
            </a:pathLst>
          </a:custGeom>
          <a:solidFill>
            <a:srgbClr val="F8F5F1">
              <a:alpha val="14902"/>
            </a:srgbClr>
          </a:solidFill>
        </p:spPr>
      </p:sp>
      <p:sp>
        <p:nvSpPr>
          <p:cNvPr id="49" name="Text 47"/>
          <p:cNvSpPr/>
          <p:nvPr/>
        </p:nvSpPr>
        <p:spPr>
          <a:xfrm>
            <a:off x="8734943" y="3132469"/>
            <a:ext cx="6719652" cy="4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85" b="1" dirty="0">
                <a:solidFill>
                  <a:srgbClr val="F8F5F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集成 DeepSeek API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734943" y="3637706"/>
            <a:ext cx="6681759" cy="3536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9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输入书名</a:t>
            </a:r>
            <a:r>
              <a:rPr lang="zh-CN" altLang="en-US" sz="179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点击按钮</a:t>
            </a:r>
            <a:r>
              <a:rPr lang="en-US" sz="1790" dirty="0">
                <a:solidFill>
                  <a:srgbClr val="F8F5F1">
                    <a:alpha val="95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自动生成简介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58110" y="4437661"/>
            <a:ext cx="202095" cy="202095"/>
          </a:xfrm>
          <a:custGeom>
            <a:avLst/>
            <a:gdLst/>
            <a:ahLst/>
            <a:cxnLst/>
            <a:rect l="l" t="t" r="r" b="b"/>
            <a:pathLst>
              <a:path w="202095" h="202095">
                <a:moveTo>
                  <a:pt x="101047" y="202095"/>
                </a:moveTo>
                <a:cubicBezTo>
                  <a:pt x="156817" y="202095"/>
                  <a:pt x="202095" y="156817"/>
                  <a:pt x="202095" y="101047"/>
                </a:cubicBezTo>
                <a:cubicBezTo>
                  <a:pt x="202095" y="45278"/>
                  <a:pt x="156817" y="0"/>
                  <a:pt x="101047" y="0"/>
                </a:cubicBezTo>
                <a:cubicBezTo>
                  <a:pt x="45278" y="0"/>
                  <a:pt x="0" y="45278"/>
                  <a:pt x="0" y="101047"/>
                </a:cubicBezTo>
                <a:cubicBezTo>
                  <a:pt x="0" y="156817"/>
                  <a:pt x="45278" y="202095"/>
                  <a:pt x="101047" y="202095"/>
                </a:cubicBezTo>
                <a:close/>
                <a:moveTo>
                  <a:pt x="134361" y="83956"/>
                </a:moveTo>
                <a:lnTo>
                  <a:pt x="102784" y="134480"/>
                </a:lnTo>
                <a:cubicBezTo>
                  <a:pt x="101126" y="137124"/>
                  <a:pt x="98284" y="138782"/>
                  <a:pt x="95166" y="138940"/>
                </a:cubicBezTo>
                <a:cubicBezTo>
                  <a:pt x="92048" y="139098"/>
                  <a:pt x="89048" y="137677"/>
                  <a:pt x="87193" y="135151"/>
                </a:cubicBezTo>
                <a:lnTo>
                  <a:pt x="68246" y="109889"/>
                </a:lnTo>
                <a:cubicBezTo>
                  <a:pt x="65089" y="105705"/>
                  <a:pt x="65957" y="99784"/>
                  <a:pt x="70141" y="96627"/>
                </a:cubicBezTo>
                <a:cubicBezTo>
                  <a:pt x="74325" y="93469"/>
                  <a:pt x="80246" y="94337"/>
                  <a:pt x="83404" y="98521"/>
                </a:cubicBezTo>
                <a:lnTo>
                  <a:pt x="94061" y="112731"/>
                </a:lnTo>
                <a:lnTo>
                  <a:pt x="118297" y="73930"/>
                </a:lnTo>
                <a:cubicBezTo>
                  <a:pt x="121060" y="69510"/>
                  <a:pt x="126901" y="68128"/>
                  <a:pt x="131362" y="70931"/>
                </a:cubicBezTo>
                <a:cubicBezTo>
                  <a:pt x="135822" y="73733"/>
                  <a:pt x="137164" y="79535"/>
                  <a:pt x="134361" y="83996"/>
                </a:cubicBezTo>
                <a:close/>
              </a:path>
            </a:pathLst>
          </a:custGeom>
          <a:solidFill>
            <a:srgbClr val="F8F5F1">
              <a:alpha val="90196"/>
            </a:srgbClr>
          </a:solidFill>
        </p:spPr>
      </p:sp>
      <p:sp>
        <p:nvSpPr>
          <p:cNvPr id="52" name="Text 50"/>
          <p:cNvSpPr/>
          <p:nvPr/>
        </p:nvSpPr>
        <p:spPr>
          <a:xfrm>
            <a:off x="8885964" y="4395562"/>
            <a:ext cx="67202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极大提升录入效率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558110" y="4841850"/>
            <a:ext cx="202095" cy="202095"/>
          </a:xfrm>
          <a:custGeom>
            <a:avLst/>
            <a:gdLst/>
            <a:ahLst/>
            <a:cxnLst/>
            <a:rect l="l" t="t" r="r" b="b"/>
            <a:pathLst>
              <a:path w="202095" h="202095">
                <a:moveTo>
                  <a:pt x="101047" y="202095"/>
                </a:moveTo>
                <a:cubicBezTo>
                  <a:pt x="156817" y="202095"/>
                  <a:pt x="202095" y="156817"/>
                  <a:pt x="202095" y="101047"/>
                </a:cubicBezTo>
                <a:cubicBezTo>
                  <a:pt x="202095" y="45278"/>
                  <a:pt x="156817" y="0"/>
                  <a:pt x="101047" y="0"/>
                </a:cubicBezTo>
                <a:cubicBezTo>
                  <a:pt x="45278" y="0"/>
                  <a:pt x="0" y="45278"/>
                  <a:pt x="0" y="101047"/>
                </a:cubicBezTo>
                <a:cubicBezTo>
                  <a:pt x="0" y="156817"/>
                  <a:pt x="45278" y="202095"/>
                  <a:pt x="101047" y="202095"/>
                </a:cubicBezTo>
                <a:close/>
                <a:moveTo>
                  <a:pt x="134361" y="83956"/>
                </a:moveTo>
                <a:lnTo>
                  <a:pt x="102784" y="134480"/>
                </a:lnTo>
                <a:cubicBezTo>
                  <a:pt x="101126" y="137124"/>
                  <a:pt x="98284" y="138782"/>
                  <a:pt x="95166" y="138940"/>
                </a:cubicBezTo>
                <a:cubicBezTo>
                  <a:pt x="92048" y="139098"/>
                  <a:pt x="89048" y="137677"/>
                  <a:pt x="87193" y="135151"/>
                </a:cubicBezTo>
                <a:lnTo>
                  <a:pt x="68246" y="109889"/>
                </a:lnTo>
                <a:cubicBezTo>
                  <a:pt x="65089" y="105705"/>
                  <a:pt x="65957" y="99784"/>
                  <a:pt x="70141" y="96627"/>
                </a:cubicBezTo>
                <a:cubicBezTo>
                  <a:pt x="74325" y="93469"/>
                  <a:pt x="80246" y="94337"/>
                  <a:pt x="83404" y="98521"/>
                </a:cubicBezTo>
                <a:lnTo>
                  <a:pt x="94061" y="112731"/>
                </a:lnTo>
                <a:lnTo>
                  <a:pt x="118297" y="73930"/>
                </a:lnTo>
                <a:cubicBezTo>
                  <a:pt x="121060" y="69510"/>
                  <a:pt x="126901" y="68128"/>
                  <a:pt x="131362" y="70931"/>
                </a:cubicBezTo>
                <a:cubicBezTo>
                  <a:pt x="135822" y="73733"/>
                  <a:pt x="137164" y="79535"/>
                  <a:pt x="134361" y="83996"/>
                </a:cubicBezTo>
                <a:close/>
              </a:path>
            </a:pathLst>
          </a:custGeom>
          <a:solidFill>
            <a:srgbClr val="F8F5F1">
              <a:alpha val="90196"/>
            </a:srgbClr>
          </a:solidFill>
        </p:spPr>
      </p:sp>
      <p:sp>
        <p:nvSpPr>
          <p:cNvPr id="54" name="Text 52"/>
          <p:cNvSpPr/>
          <p:nvPr/>
        </p:nvSpPr>
        <p:spPr>
          <a:xfrm>
            <a:off x="8885964" y="4799751"/>
            <a:ext cx="67202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保证简介内容规范性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58110" y="5246040"/>
            <a:ext cx="202095" cy="202095"/>
          </a:xfrm>
          <a:custGeom>
            <a:avLst/>
            <a:gdLst/>
            <a:ahLst/>
            <a:cxnLst/>
            <a:rect l="l" t="t" r="r" b="b"/>
            <a:pathLst>
              <a:path w="202095" h="202095">
                <a:moveTo>
                  <a:pt x="101047" y="202095"/>
                </a:moveTo>
                <a:cubicBezTo>
                  <a:pt x="156817" y="202095"/>
                  <a:pt x="202095" y="156817"/>
                  <a:pt x="202095" y="101047"/>
                </a:cubicBezTo>
                <a:cubicBezTo>
                  <a:pt x="202095" y="45278"/>
                  <a:pt x="156817" y="0"/>
                  <a:pt x="101047" y="0"/>
                </a:cubicBezTo>
                <a:cubicBezTo>
                  <a:pt x="45278" y="0"/>
                  <a:pt x="0" y="45278"/>
                  <a:pt x="0" y="101047"/>
                </a:cubicBezTo>
                <a:cubicBezTo>
                  <a:pt x="0" y="156817"/>
                  <a:pt x="45278" y="202095"/>
                  <a:pt x="101047" y="202095"/>
                </a:cubicBezTo>
                <a:close/>
                <a:moveTo>
                  <a:pt x="134361" y="83956"/>
                </a:moveTo>
                <a:lnTo>
                  <a:pt x="102784" y="134480"/>
                </a:lnTo>
                <a:cubicBezTo>
                  <a:pt x="101126" y="137124"/>
                  <a:pt x="98284" y="138782"/>
                  <a:pt x="95166" y="138940"/>
                </a:cubicBezTo>
                <a:cubicBezTo>
                  <a:pt x="92048" y="139098"/>
                  <a:pt x="89048" y="137677"/>
                  <a:pt x="87193" y="135151"/>
                </a:cubicBezTo>
                <a:lnTo>
                  <a:pt x="68246" y="109889"/>
                </a:lnTo>
                <a:cubicBezTo>
                  <a:pt x="65089" y="105705"/>
                  <a:pt x="65957" y="99784"/>
                  <a:pt x="70141" y="96627"/>
                </a:cubicBezTo>
                <a:cubicBezTo>
                  <a:pt x="74325" y="93469"/>
                  <a:pt x="80246" y="94337"/>
                  <a:pt x="83404" y="98521"/>
                </a:cubicBezTo>
                <a:lnTo>
                  <a:pt x="94061" y="112731"/>
                </a:lnTo>
                <a:lnTo>
                  <a:pt x="118297" y="73930"/>
                </a:lnTo>
                <a:cubicBezTo>
                  <a:pt x="121060" y="69510"/>
                  <a:pt x="126901" y="68128"/>
                  <a:pt x="131362" y="70931"/>
                </a:cubicBezTo>
                <a:cubicBezTo>
                  <a:pt x="135822" y="73733"/>
                  <a:pt x="137164" y="79535"/>
                  <a:pt x="134361" y="83996"/>
                </a:cubicBezTo>
                <a:close/>
              </a:path>
            </a:pathLst>
          </a:custGeom>
          <a:solidFill>
            <a:srgbClr val="F8F5F1">
              <a:alpha val="90196"/>
            </a:srgbClr>
          </a:solidFill>
        </p:spPr>
      </p:sp>
      <p:sp>
        <p:nvSpPr>
          <p:cNvPr id="56" name="Text 54"/>
          <p:cNvSpPr/>
          <p:nvPr/>
        </p:nvSpPr>
        <p:spPr>
          <a:xfrm>
            <a:off x="8885964" y="5203941"/>
            <a:ext cx="67202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降低管理员工作负担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58110" y="5650230"/>
            <a:ext cx="202095" cy="202095"/>
          </a:xfrm>
          <a:custGeom>
            <a:avLst/>
            <a:gdLst/>
            <a:ahLst/>
            <a:cxnLst/>
            <a:rect l="l" t="t" r="r" b="b"/>
            <a:pathLst>
              <a:path w="202095" h="202095">
                <a:moveTo>
                  <a:pt x="101047" y="202095"/>
                </a:moveTo>
                <a:cubicBezTo>
                  <a:pt x="156817" y="202095"/>
                  <a:pt x="202095" y="156817"/>
                  <a:pt x="202095" y="101047"/>
                </a:cubicBezTo>
                <a:cubicBezTo>
                  <a:pt x="202095" y="45278"/>
                  <a:pt x="156817" y="0"/>
                  <a:pt x="101047" y="0"/>
                </a:cubicBezTo>
                <a:cubicBezTo>
                  <a:pt x="45278" y="0"/>
                  <a:pt x="0" y="45278"/>
                  <a:pt x="0" y="101047"/>
                </a:cubicBezTo>
                <a:cubicBezTo>
                  <a:pt x="0" y="156817"/>
                  <a:pt x="45278" y="202095"/>
                  <a:pt x="101047" y="202095"/>
                </a:cubicBezTo>
                <a:close/>
                <a:moveTo>
                  <a:pt x="134361" y="83956"/>
                </a:moveTo>
                <a:lnTo>
                  <a:pt x="102784" y="134480"/>
                </a:lnTo>
                <a:cubicBezTo>
                  <a:pt x="101126" y="137124"/>
                  <a:pt x="98284" y="138782"/>
                  <a:pt x="95166" y="138940"/>
                </a:cubicBezTo>
                <a:cubicBezTo>
                  <a:pt x="92048" y="139098"/>
                  <a:pt x="89048" y="137677"/>
                  <a:pt x="87193" y="135151"/>
                </a:cubicBezTo>
                <a:lnTo>
                  <a:pt x="68246" y="109889"/>
                </a:lnTo>
                <a:cubicBezTo>
                  <a:pt x="65089" y="105705"/>
                  <a:pt x="65957" y="99784"/>
                  <a:pt x="70141" y="96627"/>
                </a:cubicBezTo>
                <a:cubicBezTo>
                  <a:pt x="74325" y="93469"/>
                  <a:pt x="80246" y="94337"/>
                  <a:pt x="83404" y="98521"/>
                </a:cubicBezTo>
                <a:lnTo>
                  <a:pt x="94061" y="112731"/>
                </a:lnTo>
                <a:lnTo>
                  <a:pt x="118297" y="73930"/>
                </a:lnTo>
                <a:cubicBezTo>
                  <a:pt x="121060" y="69510"/>
                  <a:pt x="126901" y="68128"/>
                  <a:pt x="131362" y="70931"/>
                </a:cubicBezTo>
                <a:cubicBezTo>
                  <a:pt x="135822" y="73733"/>
                  <a:pt x="137164" y="79535"/>
                  <a:pt x="134361" y="83996"/>
                </a:cubicBezTo>
                <a:close/>
              </a:path>
            </a:pathLst>
          </a:custGeom>
          <a:solidFill>
            <a:srgbClr val="F8F5F1">
              <a:alpha val="90196"/>
            </a:srgbClr>
          </a:solidFill>
        </p:spPr>
      </p:sp>
      <p:sp>
        <p:nvSpPr>
          <p:cNvPr id="58" name="Text 56"/>
          <p:cNvSpPr/>
          <p:nvPr/>
        </p:nvSpPr>
        <p:spPr>
          <a:xfrm>
            <a:off x="8885964" y="5608131"/>
            <a:ext cx="6720202" cy="3031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dirty="0">
                <a:solidFill>
                  <a:srgbClr val="F8F5F1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智能生成专业推荐语</a:t>
            </a:r>
            <a:endParaRPr lang="en-US" sz="1600" dirty="0"/>
          </a:p>
        </p:txBody>
      </p:sp>
      <p:pic>
        <p:nvPicPr>
          <p:cNvPr id="59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6775" y="6451600"/>
            <a:ext cx="4676140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6490970"/>
            <a:ext cx="5117465" cy="256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5100</Words>
  <Application>WPS 演示</Application>
  <PresentationFormat>On-screen Show (16:9)</PresentationFormat>
  <Paragraphs>622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MiSans</vt:lpstr>
      <vt:lpstr>MiSans</vt:lpstr>
      <vt:lpstr>Liter</vt:lpstr>
      <vt:lpstr>DejaVu Math TeX Gyre</vt:lpstr>
      <vt:lpstr>Liter</vt:lpstr>
      <vt:lpstr>Liter</vt:lpstr>
      <vt:lpstr>Noto Sans SC</vt:lpstr>
      <vt:lpstr>Noto Sans SC</vt:lpstr>
      <vt:lpstr>PMingLiU-ExtB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Spring Boot 与 Vue 的图书借阅管理系统</dc:title>
  <dc:creator>Kimi</dc:creator>
  <dc:subject>基于 Spring Boot 与 Vue 的图书借阅管理系统</dc:subject>
  <cp:lastModifiedBy>黄红洲</cp:lastModifiedBy>
  <cp:revision>5</cp:revision>
  <dcterms:created xsi:type="dcterms:W3CDTF">2025-12-25T15:41:00Z</dcterms:created>
  <dcterms:modified xsi:type="dcterms:W3CDTF">2026-01-05T02:53:10Z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 Spring Boot 与 Vue 的图书借阅管理系统","ContentProducer":"001191110108MACG2KBH8F10000","ProduceID":"19b535b1-4b22-8026-8000-0000aa9c5303","ReservedCode1":"","ContentPropagator":"001191110108MACG2KBH8F20000","PropagateID":"19b535b1-4b22-8026-8000-0000aa9c5303","ReservedCode2":""}</vt:lpwstr>
  </property>
  <property fmtid="{D5CDD505-2E9C-101B-9397-08002B2CF9AE}" pid="3" name="ICV">
    <vt:lpwstr>5EFE946B23DD4EA98F4E8D554146FBB2_12</vt:lpwstr>
  </property>
  <property fmtid="{D5CDD505-2E9C-101B-9397-08002B2CF9AE}" pid="4" name="KSOProductBuildVer">
    <vt:lpwstr>2052-12.1.0.24034</vt:lpwstr>
  </property>
</Properties>
</file>